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Barlow Medium"/>
      <p:regular r:id="rId35"/>
      <p:bold r:id="rId36"/>
      <p:italic r:id="rId37"/>
      <p:boldItalic r:id="rId38"/>
    </p:embeddedFont>
    <p:embeddedFont>
      <p:font typeface="Barlow"/>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bold.fntdata"/><Relationship Id="rId20" Type="http://schemas.openxmlformats.org/officeDocument/2006/relationships/slide" Target="slides/slide16.xml"/><Relationship Id="rId42" Type="http://schemas.openxmlformats.org/officeDocument/2006/relationships/font" Target="fonts/Barlow-boldItalic.fntdata"/><Relationship Id="rId41" Type="http://schemas.openxmlformats.org/officeDocument/2006/relationships/font" Target="fonts/Barlow-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BarlowMedium-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BarlowMedium-italic.fntdata"/><Relationship Id="rId14" Type="http://schemas.openxmlformats.org/officeDocument/2006/relationships/slide" Target="slides/slide10.xml"/><Relationship Id="rId36" Type="http://schemas.openxmlformats.org/officeDocument/2006/relationships/font" Target="fonts/BarlowMedium-bold.fntdata"/><Relationship Id="rId17" Type="http://schemas.openxmlformats.org/officeDocument/2006/relationships/slide" Target="slides/slide13.xml"/><Relationship Id="rId39" Type="http://schemas.openxmlformats.org/officeDocument/2006/relationships/font" Target="fonts/Barlow-regular.fntdata"/><Relationship Id="rId16" Type="http://schemas.openxmlformats.org/officeDocument/2006/relationships/slide" Target="slides/slide12.xml"/><Relationship Id="rId38" Type="http://schemas.openxmlformats.org/officeDocument/2006/relationships/font" Target="fonts/Barlow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fb87c9a92b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fb87c9a92b_0_7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6bb6f57c7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6bb6f57c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6bb6f57c7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6bb6f57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6bb6f57c7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6bb6f57c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6bb6f57c7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6bb6f57c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6bb6f57c7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6bb6f57c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6bb6f57c7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6bb6f57c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6bb6f57c7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6bb6f57c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6bb6f57c7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6bb6f57c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6bb6f57c7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6bb6f57c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6bb6f57c7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6bb6f57c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b87c9a92b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fb87c9a92b_0_9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6bb6f57c7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6bb6f57c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6bb6f57c7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6bb6f57c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6bb6f57c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06bb6f57c7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6bb6f57c7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6bb6f57c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6bb6f57c7_0_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6bb6f57c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6bb6f57c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06bb6f57c7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6bb6f57c7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6bb6f57c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6bb6f57c7_0_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6bb6f57c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6bb6f57c7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6bb6f57c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6bb6f57c7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6bb6f57c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6dae0645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106dae0645a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b87c9a92b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fb87c9a92b_0_10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6dae0645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106dae0645a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6c4cbfd9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06c4cbfd93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b87c9a92b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fb87c9a92b_0_9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b87c9a92b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fb87c9a92b_0_1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b87c9a92b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fb87c9a92b_0_8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6bb6f57c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6bb6f5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590675" y="-430404"/>
            <a:ext cx="6391200" cy="6391200"/>
          </a:xfrm>
          <a:prstGeom prst="chord">
            <a:avLst>
              <a:gd fmla="val 14385217" name="adj1"/>
              <a:gd fmla="val 7208317" name="adj2"/>
            </a:avLst>
          </a:pr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 name="Google Shape;11;p2"/>
          <p:cNvSpPr/>
          <p:nvPr/>
        </p:nvSpPr>
        <p:spPr>
          <a:xfrm>
            <a:off x="449540" y="784173"/>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 name="Google Shape;12;p2"/>
          <p:cNvSpPr txBox="1"/>
          <p:nvPr>
            <p:ph type="ctrTitle"/>
          </p:nvPr>
        </p:nvSpPr>
        <p:spPr>
          <a:xfrm>
            <a:off x="514350" y="1838325"/>
            <a:ext cx="3497400" cy="18471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3" name="Google Shape;13;p2"/>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dk1"/>
        </a:solidFill>
      </p:bgPr>
    </p:bg>
    <p:spTree>
      <p:nvGrpSpPr>
        <p:cNvPr id="14" name="Shape 14"/>
        <p:cNvGrpSpPr/>
        <p:nvPr/>
      </p:nvGrpSpPr>
      <p:grpSpPr>
        <a:xfrm>
          <a:off x="0" y="0"/>
          <a:ext cx="0" cy="0"/>
          <a:chOff x="0" y="0"/>
          <a:chExt cx="0" cy="0"/>
        </a:xfrm>
      </p:grpSpPr>
      <p:sp>
        <p:nvSpPr>
          <p:cNvPr id="15" name="Google Shape;15;p3"/>
          <p:cNvSpPr/>
          <p:nvPr/>
        </p:nvSpPr>
        <p:spPr>
          <a:xfrm>
            <a:off x="100" y="0"/>
            <a:ext cx="9144000" cy="5151300"/>
          </a:xfrm>
          <a:prstGeom prst="rect">
            <a:avLst/>
          </a:prstGeom>
          <a:solidFill>
            <a:srgbClr val="363739">
              <a:alpha val="7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2" type="sldNum"/>
          </p:nvPr>
        </p:nvSpPr>
        <p:spPr>
          <a:xfrm>
            <a:off x="8532425" y="4618200"/>
            <a:ext cx="611400" cy="525300"/>
          </a:xfrm>
          <a:prstGeom prst="rect">
            <a:avLst/>
          </a:prstGeom>
          <a:solidFill>
            <a:schemeClr val="accent1"/>
          </a:solidFill>
        </p:spPr>
        <p:txBody>
          <a:bodyPr anchorCtr="0" anchor="ctr" bIns="0" lIns="0" spcFirstLastPara="1" rIns="0" wrap="square" tIns="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3"/>
          <p:cNvSpPr txBox="1"/>
          <p:nvPr>
            <p:ph type="ctrTitle"/>
          </p:nvPr>
        </p:nvSpPr>
        <p:spPr>
          <a:xfrm>
            <a:off x="514350" y="2263175"/>
            <a:ext cx="5557200" cy="6312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4100"/>
              <a:buNone/>
              <a:defRPr>
                <a:solidFill>
                  <a:schemeClr val="accent1"/>
                </a:solidFill>
              </a:defRPr>
            </a:lvl1pPr>
            <a:lvl2pPr lvl="1" rtl="0">
              <a:spcBef>
                <a:spcPts val="0"/>
              </a:spcBef>
              <a:spcAft>
                <a:spcPts val="0"/>
              </a:spcAft>
              <a:buClr>
                <a:schemeClr val="accent1"/>
              </a:buClr>
              <a:buSzPts val="4100"/>
              <a:buNone/>
              <a:defRPr>
                <a:solidFill>
                  <a:schemeClr val="accent1"/>
                </a:solidFill>
              </a:defRPr>
            </a:lvl2pPr>
            <a:lvl3pPr lvl="2" rtl="0">
              <a:spcBef>
                <a:spcPts val="0"/>
              </a:spcBef>
              <a:spcAft>
                <a:spcPts val="0"/>
              </a:spcAft>
              <a:buClr>
                <a:schemeClr val="accent1"/>
              </a:buClr>
              <a:buSzPts val="4100"/>
              <a:buNone/>
              <a:defRPr>
                <a:solidFill>
                  <a:schemeClr val="accent1"/>
                </a:solidFill>
              </a:defRPr>
            </a:lvl3pPr>
            <a:lvl4pPr lvl="3" rtl="0">
              <a:spcBef>
                <a:spcPts val="0"/>
              </a:spcBef>
              <a:spcAft>
                <a:spcPts val="0"/>
              </a:spcAft>
              <a:buClr>
                <a:schemeClr val="accent1"/>
              </a:buClr>
              <a:buSzPts val="4100"/>
              <a:buNone/>
              <a:defRPr>
                <a:solidFill>
                  <a:schemeClr val="accent1"/>
                </a:solidFill>
              </a:defRPr>
            </a:lvl4pPr>
            <a:lvl5pPr lvl="4" rtl="0">
              <a:spcBef>
                <a:spcPts val="0"/>
              </a:spcBef>
              <a:spcAft>
                <a:spcPts val="0"/>
              </a:spcAft>
              <a:buClr>
                <a:schemeClr val="accent1"/>
              </a:buClr>
              <a:buSzPts val="4100"/>
              <a:buNone/>
              <a:defRPr>
                <a:solidFill>
                  <a:schemeClr val="accent1"/>
                </a:solidFill>
              </a:defRPr>
            </a:lvl5pPr>
            <a:lvl6pPr lvl="5" rtl="0">
              <a:spcBef>
                <a:spcPts val="0"/>
              </a:spcBef>
              <a:spcAft>
                <a:spcPts val="0"/>
              </a:spcAft>
              <a:buClr>
                <a:schemeClr val="accent1"/>
              </a:buClr>
              <a:buSzPts val="4100"/>
              <a:buNone/>
              <a:defRPr>
                <a:solidFill>
                  <a:schemeClr val="accent1"/>
                </a:solidFill>
              </a:defRPr>
            </a:lvl6pPr>
            <a:lvl7pPr lvl="6" rtl="0">
              <a:spcBef>
                <a:spcPts val="0"/>
              </a:spcBef>
              <a:spcAft>
                <a:spcPts val="0"/>
              </a:spcAft>
              <a:buClr>
                <a:schemeClr val="accent1"/>
              </a:buClr>
              <a:buSzPts val="4100"/>
              <a:buNone/>
              <a:defRPr>
                <a:solidFill>
                  <a:schemeClr val="accent1"/>
                </a:solidFill>
              </a:defRPr>
            </a:lvl7pPr>
            <a:lvl8pPr lvl="7" rtl="0">
              <a:spcBef>
                <a:spcPts val="0"/>
              </a:spcBef>
              <a:spcAft>
                <a:spcPts val="0"/>
              </a:spcAft>
              <a:buClr>
                <a:schemeClr val="accent1"/>
              </a:buClr>
              <a:buSzPts val="4100"/>
              <a:buNone/>
              <a:defRPr>
                <a:solidFill>
                  <a:schemeClr val="accent1"/>
                </a:solidFill>
              </a:defRPr>
            </a:lvl8pPr>
            <a:lvl9pPr lvl="8" rtl="0">
              <a:spcBef>
                <a:spcPts val="0"/>
              </a:spcBef>
              <a:spcAft>
                <a:spcPts val="0"/>
              </a:spcAft>
              <a:buClr>
                <a:schemeClr val="accent1"/>
              </a:buClr>
              <a:buSzPts val="4100"/>
              <a:buNone/>
              <a:defRPr>
                <a:solidFill>
                  <a:schemeClr val="accent1"/>
                </a:solidFill>
              </a:defRPr>
            </a:lvl9pPr>
          </a:lstStyle>
          <a:p/>
        </p:txBody>
      </p:sp>
      <p:sp>
        <p:nvSpPr>
          <p:cNvPr id="18" name="Google Shape;18;p3"/>
          <p:cNvSpPr txBox="1"/>
          <p:nvPr>
            <p:ph idx="1" type="subTitle"/>
          </p:nvPr>
        </p:nvSpPr>
        <p:spPr>
          <a:xfrm>
            <a:off x="514350" y="2894375"/>
            <a:ext cx="5557200" cy="274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p:txBody>
      </p:sp>
      <p:sp>
        <p:nvSpPr>
          <p:cNvPr id="19" name="Google Shape;19;p3"/>
          <p:cNvSpPr/>
          <p:nvPr/>
        </p:nvSpPr>
        <p:spPr>
          <a:xfrm>
            <a:off x="342900" y="361950"/>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20" name="Shape 20"/>
        <p:cNvGrpSpPr/>
        <p:nvPr/>
      </p:nvGrpSpPr>
      <p:grpSpPr>
        <a:xfrm>
          <a:off x="0" y="0"/>
          <a:ext cx="0" cy="0"/>
          <a:chOff x="0" y="0"/>
          <a:chExt cx="0" cy="0"/>
        </a:xfrm>
      </p:grpSpPr>
      <p:sp>
        <p:nvSpPr>
          <p:cNvPr id="21" name="Google Shape;21;p4"/>
          <p:cNvSpPr txBox="1"/>
          <p:nvPr>
            <p:ph idx="1" type="body"/>
          </p:nvPr>
        </p:nvSpPr>
        <p:spPr>
          <a:xfrm>
            <a:off x="515525" y="2260775"/>
            <a:ext cx="4784400" cy="2346900"/>
          </a:xfrm>
          <a:prstGeom prst="rect">
            <a:avLst/>
          </a:prstGeom>
        </p:spPr>
        <p:txBody>
          <a:bodyPr anchorCtr="0" anchor="b" bIns="0" lIns="0" spcFirstLastPara="1" rIns="0" wrap="square" tIns="0">
            <a:noAutofit/>
          </a:bodyPr>
          <a:lstStyle>
            <a:lvl1pPr indent="-488950" lvl="0" marL="457200" rtl="0">
              <a:spcBef>
                <a:spcPts val="0"/>
              </a:spcBef>
              <a:spcAft>
                <a:spcPts val="0"/>
              </a:spcAft>
              <a:buSzPts val="4100"/>
              <a:buChar char="•"/>
              <a:defRPr b="1" sz="4100"/>
            </a:lvl1pPr>
            <a:lvl2pPr indent="-488950" lvl="1" marL="914400" rtl="0">
              <a:spcBef>
                <a:spcPts val="800"/>
              </a:spcBef>
              <a:spcAft>
                <a:spcPts val="0"/>
              </a:spcAft>
              <a:buSzPts val="4100"/>
              <a:buChar char="○"/>
              <a:defRPr b="1" sz="4100"/>
            </a:lvl2pPr>
            <a:lvl3pPr indent="-488950" lvl="2" marL="1371600" rtl="0">
              <a:spcBef>
                <a:spcPts val="800"/>
              </a:spcBef>
              <a:spcAft>
                <a:spcPts val="0"/>
              </a:spcAft>
              <a:buSzPts val="4100"/>
              <a:buChar char="■"/>
              <a:defRPr b="1" sz="4100"/>
            </a:lvl3pPr>
            <a:lvl4pPr indent="-488950" lvl="3" marL="1828800" rtl="0">
              <a:spcBef>
                <a:spcPts val="800"/>
              </a:spcBef>
              <a:spcAft>
                <a:spcPts val="0"/>
              </a:spcAft>
              <a:buSzPts val="4100"/>
              <a:buChar char="●"/>
              <a:defRPr b="1" sz="4100"/>
            </a:lvl4pPr>
            <a:lvl5pPr indent="-488950" lvl="4" marL="2286000" rtl="0">
              <a:spcBef>
                <a:spcPts val="800"/>
              </a:spcBef>
              <a:spcAft>
                <a:spcPts val="0"/>
              </a:spcAft>
              <a:buSzPts val="4100"/>
              <a:buChar char="○"/>
              <a:defRPr b="1" sz="4100"/>
            </a:lvl5pPr>
            <a:lvl6pPr indent="-488950" lvl="5" marL="2743200" rtl="0">
              <a:spcBef>
                <a:spcPts val="800"/>
              </a:spcBef>
              <a:spcAft>
                <a:spcPts val="0"/>
              </a:spcAft>
              <a:buSzPts val="4100"/>
              <a:buChar char="■"/>
              <a:defRPr b="1" sz="4100"/>
            </a:lvl6pPr>
            <a:lvl7pPr indent="-488950" lvl="6" marL="3200400" rtl="0">
              <a:spcBef>
                <a:spcPts val="800"/>
              </a:spcBef>
              <a:spcAft>
                <a:spcPts val="0"/>
              </a:spcAft>
              <a:buSzPts val="4100"/>
              <a:buChar char="●"/>
              <a:defRPr b="1" sz="4100"/>
            </a:lvl7pPr>
            <a:lvl8pPr indent="-488950" lvl="7" marL="3657600" rtl="0">
              <a:spcBef>
                <a:spcPts val="800"/>
              </a:spcBef>
              <a:spcAft>
                <a:spcPts val="0"/>
              </a:spcAft>
              <a:buSzPts val="4100"/>
              <a:buChar char="○"/>
              <a:defRPr b="1" sz="4100"/>
            </a:lvl8pPr>
            <a:lvl9pPr indent="-488950" lvl="8" marL="4114800" rtl="0">
              <a:spcBef>
                <a:spcPts val="800"/>
              </a:spcBef>
              <a:spcAft>
                <a:spcPts val="800"/>
              </a:spcAft>
              <a:buSzPts val="4100"/>
              <a:buChar char="■"/>
              <a:defRPr b="1" sz="4100"/>
            </a:lvl9pPr>
          </a:lstStyle>
          <a:p/>
        </p:txBody>
      </p:sp>
      <p:sp>
        <p:nvSpPr>
          <p:cNvPr id="22" name="Google Shape;22;p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a:off x="515532" y="604394"/>
            <a:ext cx="537342" cy="539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 name="Google Shape;24;p4"/>
          <p:cNvSpPr/>
          <p:nvPr/>
        </p:nvSpPr>
        <p:spPr>
          <a:xfrm>
            <a:off x="6549307" y="869192"/>
            <a:ext cx="1810639" cy="1810639"/>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 name="Google Shape;25;p4"/>
          <p:cNvSpPr/>
          <p:nvPr/>
        </p:nvSpPr>
        <p:spPr>
          <a:xfrm>
            <a:off x="5817581" y="2205888"/>
            <a:ext cx="1467171" cy="734205"/>
          </a:xfrm>
          <a:custGeom>
            <a:rect b="b" l="l" r="r" t="t"/>
            <a:pathLst>
              <a:path extrusionOk="0" h="1468410" w="2934342">
                <a:moveTo>
                  <a:pt x="2934342" y="0"/>
                </a:moveTo>
                <a:cubicBezTo>
                  <a:pt x="2934342" y="811099"/>
                  <a:pt x="2277030" y="1468411"/>
                  <a:pt x="1465931" y="1468411"/>
                </a:cubicBezTo>
                <a:cubicBezTo>
                  <a:pt x="654832" y="1468411"/>
                  <a:pt x="0" y="811099"/>
                  <a:pt x="0" y="0"/>
                </a:cubicBezTo>
                <a:lnTo>
                  <a:pt x="2934342" y="0"/>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6" name="Google Shape;26;p4"/>
          <p:cNvSpPr/>
          <p:nvPr/>
        </p:nvSpPr>
        <p:spPr>
          <a:xfrm>
            <a:off x="697262" y="806038"/>
            <a:ext cx="173875" cy="136473"/>
          </a:xfrm>
          <a:prstGeom prst="rect">
            <a:avLst/>
          </a:prstGeom>
        </p:spPr>
        <p:txBody>
          <a:bodyPr>
            <a:prstTxWarp prst="textPlain"/>
          </a:bodyPr>
          <a:lstStyle/>
          <a:p>
            <a:pPr lvl="0" algn="ctr"/>
            <a:r>
              <a:rPr b="1" i="0">
                <a:ln>
                  <a:noFill/>
                </a:ln>
                <a:solidFill>
                  <a:schemeClr val="lt2"/>
                </a:solidFill>
                <a:latin typeface="Georgi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7" name="Shape 27"/>
        <p:cNvGrpSpPr/>
        <p:nvPr/>
      </p:nvGrpSpPr>
      <p:grpSpPr>
        <a:xfrm>
          <a:off x="0" y="0"/>
          <a:ext cx="0" cy="0"/>
          <a:chOff x="0" y="0"/>
          <a:chExt cx="0" cy="0"/>
        </a:xfrm>
      </p:grpSpPr>
      <p:sp>
        <p:nvSpPr>
          <p:cNvPr id="28" name="Google Shape;28;p5"/>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9" name="Google Shape;29;p5"/>
          <p:cNvSpPr txBox="1"/>
          <p:nvPr>
            <p:ph idx="1" type="body"/>
          </p:nvPr>
        </p:nvSpPr>
        <p:spPr>
          <a:xfrm>
            <a:off x="516600" y="1967475"/>
            <a:ext cx="6768900" cy="2420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0" name="Google Shape;30;p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1" name="Shape 31"/>
        <p:cNvGrpSpPr/>
        <p:nvPr/>
      </p:nvGrpSpPr>
      <p:grpSpPr>
        <a:xfrm>
          <a:off x="0" y="0"/>
          <a:ext cx="0" cy="0"/>
          <a:chOff x="0" y="0"/>
          <a:chExt cx="0" cy="0"/>
        </a:xfrm>
      </p:grpSpPr>
      <p:sp>
        <p:nvSpPr>
          <p:cNvPr id="32" name="Google Shape;32;p6"/>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33" name="Google Shape;33;p6"/>
          <p:cNvSpPr txBox="1"/>
          <p:nvPr>
            <p:ph idx="1" type="body"/>
          </p:nvPr>
        </p:nvSpPr>
        <p:spPr>
          <a:xfrm>
            <a:off x="516600" y="1967475"/>
            <a:ext cx="3162600" cy="2490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4" name="Google Shape;34;p6"/>
          <p:cNvSpPr txBox="1"/>
          <p:nvPr>
            <p:ph idx="2" type="body"/>
          </p:nvPr>
        </p:nvSpPr>
        <p:spPr>
          <a:xfrm>
            <a:off x="4122876" y="1967475"/>
            <a:ext cx="3162600" cy="2490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5" name="Google Shape;35;p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6" name="Shape 36"/>
        <p:cNvGrpSpPr/>
        <p:nvPr/>
      </p:nvGrpSpPr>
      <p:grpSpPr>
        <a:xfrm>
          <a:off x="0" y="0"/>
          <a:ext cx="0" cy="0"/>
          <a:chOff x="0" y="0"/>
          <a:chExt cx="0" cy="0"/>
        </a:xfrm>
      </p:grpSpPr>
      <p:sp>
        <p:nvSpPr>
          <p:cNvPr id="37" name="Google Shape;37;p7"/>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38" name="Google Shape;38;p7"/>
          <p:cNvSpPr txBox="1"/>
          <p:nvPr>
            <p:ph idx="1" type="body"/>
          </p:nvPr>
        </p:nvSpPr>
        <p:spPr>
          <a:xfrm>
            <a:off x="516600"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9" name="Google Shape;39;p7"/>
          <p:cNvSpPr txBox="1"/>
          <p:nvPr>
            <p:ph idx="2" type="body"/>
          </p:nvPr>
        </p:nvSpPr>
        <p:spPr>
          <a:xfrm>
            <a:off x="2846689"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40" name="Google Shape;40;p7"/>
          <p:cNvSpPr txBox="1"/>
          <p:nvPr>
            <p:ph idx="3" type="body"/>
          </p:nvPr>
        </p:nvSpPr>
        <p:spPr>
          <a:xfrm>
            <a:off x="5176777"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41" name="Google Shape;41;p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4" name="Google Shape;44;p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_ONLY_1">
    <p:spTree>
      <p:nvGrpSpPr>
        <p:cNvPr id="45" name="Shape 45"/>
        <p:cNvGrpSpPr/>
        <p:nvPr/>
      </p:nvGrpSpPr>
      <p:grpSpPr>
        <a:xfrm>
          <a:off x="0" y="0"/>
          <a:ext cx="0" cy="0"/>
          <a:chOff x="0" y="0"/>
          <a:chExt cx="0" cy="0"/>
        </a:xfrm>
      </p:grpSpPr>
      <p:sp>
        <p:nvSpPr>
          <p:cNvPr id="46" name="Google Shape;46;p9"/>
          <p:cNvSpPr txBox="1"/>
          <p:nvPr>
            <p:ph type="title"/>
          </p:nvPr>
        </p:nvSpPr>
        <p:spPr>
          <a:xfrm>
            <a:off x="516600" y="1655400"/>
            <a:ext cx="3679200" cy="1411500"/>
          </a:xfrm>
          <a:prstGeom prst="rect">
            <a:avLst/>
          </a:prstGeom>
        </p:spPr>
        <p:txBody>
          <a:bodyPr anchorCtr="0" anchor="b"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7" name="Google Shape;47;p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9"/>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 name="Google Shape;49;p9"/>
          <p:cNvSpPr txBox="1"/>
          <p:nvPr>
            <p:ph idx="1" type="subTitle"/>
          </p:nvPr>
        </p:nvSpPr>
        <p:spPr>
          <a:xfrm>
            <a:off x="516600" y="3066900"/>
            <a:ext cx="3679200" cy="268200"/>
          </a:xfrm>
          <a:prstGeom prst="rect">
            <a:avLst/>
          </a:prstGeom>
        </p:spPr>
        <p:txBody>
          <a:bodyPr anchorCtr="0" anchor="t" bIns="0" lIns="0" spcFirstLastPara="1" rIns="0" wrap="square" tIns="0">
            <a:noAutofit/>
          </a:bodyPr>
          <a:lstStyle>
            <a:lvl1pPr lvl="0">
              <a:spcBef>
                <a:spcPts val="0"/>
              </a:spcBef>
              <a:spcAft>
                <a:spcPts val="0"/>
              </a:spcAft>
              <a:buSzPts val="1600"/>
              <a:buFont typeface="Barlow Medium"/>
              <a:buNone/>
              <a:defRPr>
                <a:latin typeface="Barlow Medium"/>
                <a:ea typeface="Barlow Medium"/>
                <a:cs typeface="Barlow Medium"/>
                <a:sym typeface="Barlow Medium"/>
              </a:defRPr>
            </a:lvl1pPr>
            <a:lvl2pPr lvl="1">
              <a:spcBef>
                <a:spcPts val="800"/>
              </a:spcBef>
              <a:spcAft>
                <a:spcPts val="0"/>
              </a:spcAft>
              <a:buSzPts val="1600"/>
              <a:buFont typeface="Barlow Medium"/>
              <a:buNone/>
              <a:defRPr>
                <a:latin typeface="Barlow Medium"/>
                <a:ea typeface="Barlow Medium"/>
                <a:cs typeface="Barlow Medium"/>
                <a:sym typeface="Barlow Medium"/>
              </a:defRPr>
            </a:lvl2pPr>
            <a:lvl3pPr lvl="2">
              <a:spcBef>
                <a:spcPts val="800"/>
              </a:spcBef>
              <a:spcAft>
                <a:spcPts val="0"/>
              </a:spcAft>
              <a:buSzPts val="1600"/>
              <a:buFont typeface="Barlow Medium"/>
              <a:buNone/>
              <a:defRPr>
                <a:latin typeface="Barlow Medium"/>
                <a:ea typeface="Barlow Medium"/>
                <a:cs typeface="Barlow Medium"/>
                <a:sym typeface="Barlow Medium"/>
              </a:defRPr>
            </a:lvl3pPr>
            <a:lvl4pPr lvl="3">
              <a:spcBef>
                <a:spcPts val="800"/>
              </a:spcBef>
              <a:spcAft>
                <a:spcPts val="0"/>
              </a:spcAft>
              <a:buSzPts val="1600"/>
              <a:buFont typeface="Barlow Medium"/>
              <a:buNone/>
              <a:defRPr>
                <a:latin typeface="Barlow Medium"/>
                <a:ea typeface="Barlow Medium"/>
                <a:cs typeface="Barlow Medium"/>
                <a:sym typeface="Barlow Medium"/>
              </a:defRPr>
            </a:lvl4pPr>
            <a:lvl5pPr lvl="4">
              <a:spcBef>
                <a:spcPts val="800"/>
              </a:spcBef>
              <a:spcAft>
                <a:spcPts val="0"/>
              </a:spcAft>
              <a:buSzPts val="1600"/>
              <a:buFont typeface="Barlow Medium"/>
              <a:buNone/>
              <a:defRPr>
                <a:latin typeface="Barlow Medium"/>
                <a:ea typeface="Barlow Medium"/>
                <a:cs typeface="Barlow Medium"/>
                <a:sym typeface="Barlow Medium"/>
              </a:defRPr>
            </a:lvl5pPr>
            <a:lvl6pPr lvl="5">
              <a:spcBef>
                <a:spcPts val="800"/>
              </a:spcBef>
              <a:spcAft>
                <a:spcPts val="0"/>
              </a:spcAft>
              <a:buSzPts val="1600"/>
              <a:buFont typeface="Barlow Medium"/>
              <a:buNone/>
              <a:defRPr>
                <a:latin typeface="Barlow Medium"/>
                <a:ea typeface="Barlow Medium"/>
                <a:cs typeface="Barlow Medium"/>
                <a:sym typeface="Barlow Medium"/>
              </a:defRPr>
            </a:lvl6pPr>
            <a:lvl7pPr lvl="6">
              <a:spcBef>
                <a:spcPts val="800"/>
              </a:spcBef>
              <a:spcAft>
                <a:spcPts val="0"/>
              </a:spcAft>
              <a:buSzPts val="1600"/>
              <a:buFont typeface="Barlow Medium"/>
              <a:buNone/>
              <a:defRPr>
                <a:latin typeface="Barlow Medium"/>
                <a:ea typeface="Barlow Medium"/>
                <a:cs typeface="Barlow Medium"/>
                <a:sym typeface="Barlow Medium"/>
              </a:defRPr>
            </a:lvl7pPr>
            <a:lvl8pPr lvl="7">
              <a:spcBef>
                <a:spcPts val="800"/>
              </a:spcBef>
              <a:spcAft>
                <a:spcPts val="0"/>
              </a:spcAft>
              <a:buSzPts val="1600"/>
              <a:buFont typeface="Barlow Medium"/>
              <a:buNone/>
              <a:defRPr>
                <a:latin typeface="Barlow Medium"/>
                <a:ea typeface="Barlow Medium"/>
                <a:cs typeface="Barlow Medium"/>
                <a:sym typeface="Barlow Medium"/>
              </a:defRPr>
            </a:lvl8pPr>
            <a:lvl9pPr lvl="8">
              <a:spcBef>
                <a:spcPts val="800"/>
              </a:spcBef>
              <a:spcAft>
                <a:spcPts val="800"/>
              </a:spcAft>
              <a:buSzPts val="1600"/>
              <a:buFont typeface="Barlow Medium"/>
              <a:buNone/>
              <a:defRPr>
                <a:latin typeface="Barlow Medium"/>
                <a:ea typeface="Barlow Medium"/>
                <a:cs typeface="Barlow Medium"/>
                <a:sym typeface="Barlow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516600" y="4406300"/>
            <a:ext cx="7772100" cy="3039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52" name="Google Shape;52;p1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6600" y="514350"/>
            <a:ext cx="6480000" cy="7179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1pPr>
            <a:lvl2pPr lvl="1"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2pPr>
            <a:lvl3pPr lvl="2"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3pPr>
            <a:lvl4pPr lvl="3"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4pPr>
            <a:lvl5pPr lvl="4"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5pPr>
            <a:lvl6pPr lvl="5"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6pPr>
            <a:lvl7pPr lvl="6"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7pPr>
            <a:lvl8pPr lvl="7"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8pPr>
            <a:lvl9pPr lvl="8"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9pPr>
          </a:lstStyle>
          <a:p/>
        </p:txBody>
      </p:sp>
      <p:sp>
        <p:nvSpPr>
          <p:cNvPr id="7" name="Google Shape;7;p1"/>
          <p:cNvSpPr txBox="1"/>
          <p:nvPr>
            <p:ph idx="1" type="body"/>
          </p:nvPr>
        </p:nvSpPr>
        <p:spPr>
          <a:xfrm>
            <a:off x="516600" y="1967475"/>
            <a:ext cx="6768900" cy="2420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indent="-330200" lvl="1" marL="9144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indent="-330200" lvl="2" marL="13716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indent="-330200" lvl="3" marL="18288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indent="-330200" lvl="4" marL="22860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indent="-330200" lvl="5" marL="2743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indent="-330200" lvl="6" marL="32004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indent="-330200" lvl="7" marL="36576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indent="-330200" lvl="8" marL="4114800" rtl="0">
              <a:lnSpc>
                <a:spcPct val="115000"/>
              </a:lnSpc>
              <a:spcBef>
                <a:spcPts val="800"/>
              </a:spcBef>
              <a:spcAft>
                <a:spcPts val="800"/>
              </a:spcAft>
              <a:buClr>
                <a:schemeClr val="dk1"/>
              </a:buClr>
              <a:buSzPts val="1600"/>
              <a:buFont typeface="Barlow"/>
              <a:buChar char="■"/>
              <a:defRPr sz="1600">
                <a:solidFill>
                  <a:schemeClr val="dk1"/>
                </a:solidFill>
                <a:latin typeface="Barlow"/>
                <a:ea typeface="Barlow"/>
                <a:cs typeface="Barlow"/>
                <a:sym typeface="Barlow"/>
              </a:defRPr>
            </a:lvl9pPr>
          </a:lstStyle>
          <a:p/>
        </p:txBody>
      </p:sp>
      <p:sp>
        <p:nvSpPr>
          <p:cNvPr id="8" name="Google Shape;8;p1"/>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lvl="0" rtl="0" algn="r">
              <a:buNone/>
              <a:defRPr b="1" sz="1100">
                <a:solidFill>
                  <a:schemeClr val="dk1"/>
                </a:solidFill>
                <a:latin typeface="Barlow"/>
                <a:ea typeface="Barlow"/>
                <a:cs typeface="Barlow"/>
                <a:sym typeface="Barlow"/>
              </a:defRPr>
            </a:lvl1pPr>
            <a:lvl2pPr lvl="1" rtl="0" algn="r">
              <a:buNone/>
              <a:defRPr b="1" sz="1100">
                <a:solidFill>
                  <a:schemeClr val="dk1"/>
                </a:solidFill>
                <a:latin typeface="Barlow"/>
                <a:ea typeface="Barlow"/>
                <a:cs typeface="Barlow"/>
                <a:sym typeface="Barlow"/>
              </a:defRPr>
            </a:lvl2pPr>
            <a:lvl3pPr lvl="2" rtl="0" algn="r">
              <a:buNone/>
              <a:defRPr b="1" sz="1100">
                <a:solidFill>
                  <a:schemeClr val="dk1"/>
                </a:solidFill>
                <a:latin typeface="Barlow"/>
                <a:ea typeface="Barlow"/>
                <a:cs typeface="Barlow"/>
                <a:sym typeface="Barlow"/>
              </a:defRPr>
            </a:lvl3pPr>
            <a:lvl4pPr lvl="3" rtl="0" algn="r">
              <a:buNone/>
              <a:defRPr b="1" sz="1100">
                <a:solidFill>
                  <a:schemeClr val="dk1"/>
                </a:solidFill>
                <a:latin typeface="Barlow"/>
                <a:ea typeface="Barlow"/>
                <a:cs typeface="Barlow"/>
                <a:sym typeface="Barlow"/>
              </a:defRPr>
            </a:lvl4pPr>
            <a:lvl5pPr lvl="4" rtl="0" algn="r">
              <a:buNone/>
              <a:defRPr b="1" sz="1100">
                <a:solidFill>
                  <a:schemeClr val="dk1"/>
                </a:solidFill>
                <a:latin typeface="Barlow"/>
                <a:ea typeface="Barlow"/>
                <a:cs typeface="Barlow"/>
                <a:sym typeface="Barlow"/>
              </a:defRPr>
            </a:lvl5pPr>
            <a:lvl6pPr lvl="5" rtl="0" algn="r">
              <a:buNone/>
              <a:defRPr b="1" sz="1100">
                <a:solidFill>
                  <a:schemeClr val="dk1"/>
                </a:solidFill>
                <a:latin typeface="Barlow"/>
                <a:ea typeface="Barlow"/>
                <a:cs typeface="Barlow"/>
                <a:sym typeface="Barlow"/>
              </a:defRPr>
            </a:lvl6pPr>
            <a:lvl7pPr lvl="6" rtl="0" algn="r">
              <a:buNone/>
              <a:defRPr b="1" sz="1100">
                <a:solidFill>
                  <a:schemeClr val="dk1"/>
                </a:solidFill>
                <a:latin typeface="Barlow"/>
                <a:ea typeface="Barlow"/>
                <a:cs typeface="Barlow"/>
                <a:sym typeface="Barlow"/>
              </a:defRPr>
            </a:lvl7pPr>
            <a:lvl8pPr lvl="7" rtl="0" algn="r">
              <a:buNone/>
              <a:defRPr b="1" sz="1100">
                <a:solidFill>
                  <a:schemeClr val="dk1"/>
                </a:solidFill>
                <a:latin typeface="Barlow"/>
                <a:ea typeface="Barlow"/>
                <a:cs typeface="Barlow"/>
                <a:sym typeface="Barlow"/>
              </a:defRPr>
            </a:lvl8pPr>
            <a:lvl9pPr lvl="8" rtl="0" algn="r">
              <a:buNone/>
              <a:defRPr b="1" sz="1100">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23.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1.jp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2"/>
          <p:cNvSpPr txBox="1"/>
          <p:nvPr>
            <p:ph type="ctrTitle"/>
          </p:nvPr>
        </p:nvSpPr>
        <p:spPr>
          <a:xfrm>
            <a:off x="354825" y="562500"/>
            <a:ext cx="3497400" cy="184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4800"/>
              <a:t>Proyecto Final</a:t>
            </a:r>
            <a:endParaRPr sz="4800"/>
          </a:p>
          <a:p>
            <a:pPr indent="0" lvl="0" marL="0" rtl="0" algn="l">
              <a:spcBef>
                <a:spcPts val="0"/>
              </a:spcBef>
              <a:spcAft>
                <a:spcPts val="0"/>
              </a:spcAft>
              <a:buNone/>
            </a:pPr>
            <a:r>
              <a:rPr lang="en" sz="2000"/>
              <a:t>Energía en Edificaciones</a:t>
            </a:r>
            <a:endParaRPr sz="4800"/>
          </a:p>
          <a:p>
            <a:pPr indent="0" lvl="0" marL="0" rtl="0" algn="l">
              <a:spcBef>
                <a:spcPts val="0"/>
              </a:spcBef>
              <a:spcAft>
                <a:spcPts val="0"/>
              </a:spcAft>
              <a:buNone/>
            </a:pPr>
            <a:r>
              <a:rPr lang="en" sz="2000"/>
              <a:t>IER,UNAM</a:t>
            </a:r>
            <a:endParaRPr sz="2000"/>
          </a:p>
          <a:p>
            <a:pPr indent="0" lvl="0" marL="0" rtl="0" algn="l">
              <a:spcBef>
                <a:spcPts val="0"/>
              </a:spcBef>
              <a:spcAft>
                <a:spcPts val="0"/>
              </a:spcAft>
              <a:buNone/>
            </a:pPr>
            <a:r>
              <a:t/>
            </a:r>
            <a:endParaRPr sz="3300"/>
          </a:p>
        </p:txBody>
      </p:sp>
      <p:sp>
        <p:nvSpPr>
          <p:cNvPr id="60" name="Google Shape;60;p12"/>
          <p:cNvSpPr txBox="1"/>
          <p:nvPr/>
        </p:nvSpPr>
        <p:spPr>
          <a:xfrm>
            <a:off x="314628" y="4788300"/>
            <a:ext cx="399600" cy="169200"/>
          </a:xfrm>
          <a:prstGeom prst="rect">
            <a:avLst/>
          </a:prstGeom>
          <a:noFill/>
          <a:ln>
            <a:noFill/>
          </a:ln>
        </p:spPr>
        <p:txBody>
          <a:bodyPr anchorCtr="0" anchor="t" bIns="0" lIns="0" spcFirstLastPara="1" rIns="0" wrap="square" tIns="0">
            <a:spAutoFit/>
          </a:bodyPr>
          <a:lstStyle/>
          <a:p>
            <a:pPr indent="0" lvl="0" marL="0" marR="0" rtl="0" algn="l">
              <a:lnSpc>
                <a:spcPct val="125011"/>
              </a:lnSpc>
              <a:spcBef>
                <a:spcPts val="0"/>
              </a:spcBef>
              <a:spcAft>
                <a:spcPts val="0"/>
              </a:spcAft>
              <a:buNone/>
            </a:pPr>
            <a:r>
              <a:rPr b="1" lang="en" sz="1100">
                <a:solidFill>
                  <a:schemeClr val="dk1"/>
                </a:solidFill>
                <a:latin typeface="Barlow"/>
                <a:ea typeface="Barlow"/>
                <a:cs typeface="Barlow"/>
                <a:sym typeface="Barlow"/>
              </a:rPr>
              <a:t>01</a:t>
            </a:r>
            <a:endParaRPr sz="700">
              <a:solidFill>
                <a:schemeClr val="dk1"/>
              </a:solidFill>
            </a:endParaRPr>
          </a:p>
        </p:txBody>
      </p:sp>
      <p:pic>
        <p:nvPicPr>
          <p:cNvPr id="61" name="Google Shape;61;p12"/>
          <p:cNvPicPr preferRelativeResize="0"/>
          <p:nvPr/>
        </p:nvPicPr>
        <p:blipFill>
          <a:blip r:embed="rId3">
            <a:alphaModFix/>
          </a:blip>
          <a:stretch>
            <a:fillRect/>
          </a:stretch>
        </p:blipFill>
        <p:spPr>
          <a:xfrm>
            <a:off x="5153550" y="605550"/>
            <a:ext cx="3582249" cy="3144374"/>
          </a:xfrm>
          <a:prstGeom prst="rect">
            <a:avLst/>
          </a:prstGeom>
          <a:noFill/>
          <a:ln>
            <a:noFill/>
          </a:ln>
        </p:spPr>
      </p:pic>
      <p:sp>
        <p:nvSpPr>
          <p:cNvPr id="62" name="Google Shape;62;p12"/>
          <p:cNvSpPr txBox="1"/>
          <p:nvPr/>
        </p:nvSpPr>
        <p:spPr>
          <a:xfrm>
            <a:off x="234250" y="3134325"/>
            <a:ext cx="268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Maximiliano Olivares Flores</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Paola Zagal Olvera</a:t>
            </a:r>
            <a:endParaRPr>
              <a:latin typeface="Barlow"/>
              <a:ea typeface="Barlow"/>
              <a:cs typeface="Barlow"/>
              <a:sym typeface="Barlow"/>
            </a:endParaRPr>
          </a:p>
        </p:txBody>
      </p:sp>
      <p:sp>
        <p:nvSpPr>
          <p:cNvPr id="63" name="Google Shape;63;p12"/>
          <p:cNvSpPr txBox="1"/>
          <p:nvPr/>
        </p:nvSpPr>
        <p:spPr>
          <a:xfrm>
            <a:off x="5153550" y="3897775"/>
            <a:ext cx="334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Cubículo</a:t>
            </a:r>
            <a:r>
              <a:rPr lang="en">
                <a:latin typeface="Barlow"/>
                <a:ea typeface="Barlow"/>
                <a:cs typeface="Barlow"/>
                <a:sym typeface="Barlow"/>
              </a:rPr>
              <a:t> del Dr. Jorge  Rojas ubicado en IER,UNAM, Temixco, Morelos.</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3" name="Shape 143"/>
        <p:cNvGrpSpPr/>
        <p:nvPr/>
      </p:nvGrpSpPr>
      <p:grpSpPr>
        <a:xfrm>
          <a:off x="0" y="0"/>
          <a:ext cx="0" cy="0"/>
          <a:chOff x="0" y="0"/>
          <a:chExt cx="0" cy="0"/>
        </a:xfrm>
      </p:grpSpPr>
      <p:sp>
        <p:nvSpPr>
          <p:cNvPr id="144" name="Google Shape;144;p21"/>
          <p:cNvSpPr txBox="1"/>
          <p:nvPr>
            <p:ph type="title"/>
          </p:nvPr>
        </p:nvSpPr>
        <p:spPr>
          <a:xfrm>
            <a:off x="285525" y="-140650"/>
            <a:ext cx="3679200" cy="1411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Infiltración  </a:t>
            </a:r>
            <a:endParaRPr/>
          </a:p>
        </p:txBody>
      </p:sp>
      <p:sp>
        <p:nvSpPr>
          <p:cNvPr id="145" name="Google Shape;145;p2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21"/>
          <p:cNvPicPr preferRelativeResize="0"/>
          <p:nvPr/>
        </p:nvPicPr>
        <p:blipFill>
          <a:blip r:embed="rId3">
            <a:alphaModFix/>
          </a:blip>
          <a:stretch>
            <a:fillRect/>
          </a:stretch>
        </p:blipFill>
        <p:spPr>
          <a:xfrm>
            <a:off x="1537013" y="1717450"/>
            <a:ext cx="4237650" cy="771525"/>
          </a:xfrm>
          <a:prstGeom prst="rect">
            <a:avLst/>
          </a:prstGeom>
          <a:noFill/>
          <a:ln cap="flat" cmpd="sng" w="28575">
            <a:solidFill>
              <a:schemeClr val="dk1"/>
            </a:solidFill>
            <a:prstDash val="solid"/>
            <a:round/>
            <a:headEnd len="sm" w="sm" type="none"/>
            <a:tailEnd len="sm" w="sm" type="none"/>
          </a:ln>
        </p:spPr>
      </p:pic>
      <p:pic>
        <p:nvPicPr>
          <p:cNvPr id="147" name="Google Shape;147;p21"/>
          <p:cNvPicPr preferRelativeResize="0"/>
          <p:nvPr/>
        </p:nvPicPr>
        <p:blipFill>
          <a:blip r:embed="rId4">
            <a:alphaModFix/>
          </a:blip>
          <a:stretch>
            <a:fillRect/>
          </a:stretch>
        </p:blipFill>
        <p:spPr>
          <a:xfrm>
            <a:off x="7325175" y="117000"/>
            <a:ext cx="1228725" cy="2286000"/>
          </a:xfrm>
          <a:prstGeom prst="rect">
            <a:avLst/>
          </a:prstGeom>
          <a:noFill/>
          <a:ln cap="flat" cmpd="sng" w="28575">
            <a:solidFill>
              <a:schemeClr val="dk1"/>
            </a:solidFill>
            <a:prstDash val="solid"/>
            <a:round/>
            <a:headEnd len="sm" w="sm" type="none"/>
            <a:tailEnd len="sm" w="sm" type="none"/>
          </a:ln>
        </p:spPr>
      </p:pic>
      <p:pic>
        <p:nvPicPr>
          <p:cNvPr id="148" name="Google Shape;148;p21"/>
          <p:cNvPicPr preferRelativeResize="0"/>
          <p:nvPr/>
        </p:nvPicPr>
        <p:blipFill>
          <a:blip r:embed="rId5">
            <a:alphaModFix/>
          </a:blip>
          <a:stretch>
            <a:fillRect/>
          </a:stretch>
        </p:blipFill>
        <p:spPr>
          <a:xfrm>
            <a:off x="1316630" y="4300675"/>
            <a:ext cx="6337970" cy="678350"/>
          </a:xfrm>
          <a:prstGeom prst="rect">
            <a:avLst/>
          </a:prstGeom>
          <a:noFill/>
          <a:ln cap="flat" cmpd="sng" w="28575">
            <a:solidFill>
              <a:schemeClr val="dk1"/>
            </a:solidFill>
            <a:prstDash val="solid"/>
            <a:round/>
            <a:headEnd len="sm" w="sm" type="none"/>
            <a:tailEnd len="sm" w="sm" type="none"/>
          </a:ln>
        </p:spPr>
      </p:pic>
      <p:cxnSp>
        <p:nvCxnSpPr>
          <p:cNvPr id="149" name="Google Shape;149;p21"/>
          <p:cNvCxnSpPr/>
          <p:nvPr/>
        </p:nvCxnSpPr>
        <p:spPr>
          <a:xfrm flipH="1" rot="10800000">
            <a:off x="5806525" y="421800"/>
            <a:ext cx="1486800" cy="1396500"/>
          </a:xfrm>
          <a:prstGeom prst="bentConnector3">
            <a:avLst>
              <a:gd fmla="val 50000" name="adj1"/>
            </a:avLst>
          </a:prstGeom>
          <a:noFill/>
          <a:ln cap="flat" cmpd="sng" w="28575">
            <a:solidFill>
              <a:schemeClr val="dk1"/>
            </a:solidFill>
            <a:prstDash val="solid"/>
            <a:round/>
            <a:headEnd len="med" w="med" type="none"/>
            <a:tailEnd len="med" w="med" type="none"/>
          </a:ln>
        </p:spPr>
      </p:cxnSp>
      <p:cxnSp>
        <p:nvCxnSpPr>
          <p:cNvPr id="150" name="Google Shape;150;p21"/>
          <p:cNvCxnSpPr/>
          <p:nvPr/>
        </p:nvCxnSpPr>
        <p:spPr>
          <a:xfrm>
            <a:off x="5796475" y="1888625"/>
            <a:ext cx="1044900" cy="974700"/>
          </a:xfrm>
          <a:prstGeom prst="bentConnector3">
            <a:avLst>
              <a:gd fmla="val 50000" name="adj1"/>
            </a:avLst>
          </a:prstGeom>
          <a:noFill/>
          <a:ln cap="flat" cmpd="sng" w="28575">
            <a:solidFill>
              <a:schemeClr val="dk1"/>
            </a:solidFill>
            <a:prstDash val="solid"/>
            <a:round/>
            <a:headEnd len="med" w="med" type="none"/>
            <a:tailEnd len="med" w="med" type="none"/>
          </a:ln>
        </p:spPr>
      </p:cxnSp>
      <p:pic>
        <p:nvPicPr>
          <p:cNvPr id="151" name="Google Shape;151;p21"/>
          <p:cNvPicPr preferRelativeResize="0"/>
          <p:nvPr/>
        </p:nvPicPr>
        <p:blipFill>
          <a:blip r:embed="rId6">
            <a:alphaModFix/>
          </a:blip>
          <a:stretch>
            <a:fillRect/>
          </a:stretch>
        </p:blipFill>
        <p:spPr>
          <a:xfrm>
            <a:off x="6153600" y="2799375"/>
            <a:ext cx="2400300" cy="1104900"/>
          </a:xfrm>
          <a:prstGeom prst="rect">
            <a:avLst/>
          </a:prstGeom>
          <a:noFill/>
          <a:ln cap="flat" cmpd="sng" w="28575">
            <a:solidFill>
              <a:schemeClr val="dk1"/>
            </a:solidFill>
            <a:prstDash val="solid"/>
            <a:round/>
            <a:headEnd len="sm" w="sm" type="none"/>
            <a:tailEnd len="sm" w="sm" type="none"/>
          </a:ln>
        </p:spPr>
      </p:pic>
      <p:cxnSp>
        <p:nvCxnSpPr>
          <p:cNvPr id="152" name="Google Shape;152;p21"/>
          <p:cNvCxnSpPr>
            <a:stCxn id="146" idx="1"/>
          </p:cNvCxnSpPr>
          <p:nvPr/>
        </p:nvCxnSpPr>
        <p:spPr>
          <a:xfrm flipH="1">
            <a:off x="843713" y="2103213"/>
            <a:ext cx="693300" cy="689400"/>
          </a:xfrm>
          <a:prstGeom prst="bentConnector3">
            <a:avLst>
              <a:gd fmla="val 50000" name="adj1"/>
            </a:avLst>
          </a:prstGeom>
          <a:noFill/>
          <a:ln cap="flat" cmpd="sng" w="28575">
            <a:solidFill>
              <a:srgbClr val="000000"/>
            </a:solidFill>
            <a:prstDash val="solid"/>
            <a:round/>
            <a:headEnd len="med" w="med" type="none"/>
            <a:tailEnd len="med" w="med" type="none"/>
          </a:ln>
        </p:spPr>
      </p:cxnSp>
      <p:pic>
        <p:nvPicPr>
          <p:cNvPr id="153" name="Google Shape;153;p21"/>
          <p:cNvPicPr preferRelativeResize="0"/>
          <p:nvPr/>
        </p:nvPicPr>
        <p:blipFill>
          <a:blip r:embed="rId7">
            <a:alphaModFix/>
          </a:blip>
          <a:stretch>
            <a:fillRect/>
          </a:stretch>
        </p:blipFill>
        <p:spPr>
          <a:xfrm>
            <a:off x="336875" y="2792625"/>
            <a:ext cx="1200150" cy="942975"/>
          </a:xfrm>
          <a:prstGeom prst="rect">
            <a:avLst/>
          </a:prstGeom>
          <a:noFill/>
          <a:ln cap="flat" cmpd="sng" w="28575">
            <a:solidFill>
              <a:schemeClr val="dk1"/>
            </a:solidFill>
            <a:prstDash val="solid"/>
            <a:round/>
            <a:headEnd len="sm" w="sm" type="none"/>
            <a:tailEnd len="sm" w="sm" type="none"/>
          </a:ln>
        </p:spPr>
      </p:pic>
      <p:cxnSp>
        <p:nvCxnSpPr>
          <p:cNvPr id="154" name="Google Shape;154;p21"/>
          <p:cNvCxnSpPr>
            <a:stCxn id="146" idx="3"/>
          </p:cNvCxnSpPr>
          <p:nvPr/>
        </p:nvCxnSpPr>
        <p:spPr>
          <a:xfrm flipH="1">
            <a:off x="5625863" y="2103213"/>
            <a:ext cx="148800" cy="2146200"/>
          </a:xfrm>
          <a:prstGeom prst="bentConnector4">
            <a:avLst>
              <a:gd fmla="val -160030" name="adj1"/>
              <a:gd fmla="val 58987" name="adj2"/>
            </a:avLst>
          </a:prstGeom>
          <a:noFill/>
          <a:ln cap="flat" cmpd="sng" w="28575">
            <a:solidFill>
              <a:schemeClr val="dk1"/>
            </a:solidFill>
            <a:prstDash val="solid"/>
            <a:round/>
            <a:headEnd len="med" w="med" type="none"/>
            <a:tailEnd len="med" w="med" type="none"/>
          </a:ln>
        </p:spPr>
      </p:cxnSp>
      <p:cxnSp>
        <p:nvCxnSpPr>
          <p:cNvPr id="155" name="Google Shape;155;p21"/>
          <p:cNvCxnSpPr>
            <a:stCxn id="146" idx="1"/>
          </p:cNvCxnSpPr>
          <p:nvPr/>
        </p:nvCxnSpPr>
        <p:spPr>
          <a:xfrm>
            <a:off x="1537013" y="2103213"/>
            <a:ext cx="1188600" cy="1443300"/>
          </a:xfrm>
          <a:prstGeom prst="bentConnector4">
            <a:avLst>
              <a:gd fmla="val -20034" name="adj1"/>
              <a:gd fmla="val 63364" name="adj2"/>
            </a:avLst>
          </a:prstGeom>
          <a:noFill/>
          <a:ln cap="flat" cmpd="sng" w="28575">
            <a:solidFill>
              <a:schemeClr val="dk1"/>
            </a:solidFill>
            <a:prstDash val="solid"/>
            <a:round/>
            <a:headEnd len="med" w="med" type="none"/>
            <a:tailEnd len="med" w="med" type="none"/>
          </a:ln>
        </p:spPr>
      </p:cxnSp>
      <p:pic>
        <p:nvPicPr>
          <p:cNvPr id="156" name="Google Shape;156;p21"/>
          <p:cNvPicPr preferRelativeResize="0"/>
          <p:nvPr/>
        </p:nvPicPr>
        <p:blipFill>
          <a:blip r:embed="rId8">
            <a:alphaModFix/>
          </a:blip>
          <a:stretch>
            <a:fillRect/>
          </a:stretch>
        </p:blipFill>
        <p:spPr>
          <a:xfrm>
            <a:off x="2467713" y="3105179"/>
            <a:ext cx="2376286" cy="942975"/>
          </a:xfrm>
          <a:prstGeom prst="rect">
            <a:avLst/>
          </a:prstGeom>
          <a:noFill/>
          <a:ln cap="flat" cmpd="sng" w="28575">
            <a:solidFill>
              <a:schemeClr val="dk1"/>
            </a:solidFill>
            <a:prstDash val="solid"/>
            <a:round/>
            <a:headEnd len="sm" w="sm" type="none"/>
            <a:tailEnd len="sm" w="sm" type="none"/>
          </a:ln>
        </p:spPr>
      </p:pic>
      <p:cxnSp>
        <p:nvCxnSpPr>
          <p:cNvPr id="157" name="Google Shape;157;p21"/>
          <p:cNvCxnSpPr/>
          <p:nvPr/>
        </p:nvCxnSpPr>
        <p:spPr>
          <a:xfrm flipH="1">
            <a:off x="1969150" y="2511475"/>
            <a:ext cx="9900" cy="17379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5298550" y="1212600"/>
            <a:ext cx="3679200" cy="185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4700"/>
              <a:t>Uso de métricas para calibrar</a:t>
            </a:r>
            <a:endParaRPr sz="4700"/>
          </a:p>
        </p:txBody>
      </p:sp>
      <p:sp>
        <p:nvSpPr>
          <p:cNvPr id="163" name="Google Shape;163;p2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22"/>
          <p:cNvSpPr txBox="1"/>
          <p:nvPr>
            <p:ph idx="1" type="subTitle"/>
          </p:nvPr>
        </p:nvSpPr>
        <p:spPr>
          <a:xfrm>
            <a:off x="516600" y="3066900"/>
            <a:ext cx="3679200" cy="268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pic>
        <p:nvPicPr>
          <p:cNvPr id="165" name="Google Shape;165;p22"/>
          <p:cNvPicPr preferRelativeResize="0"/>
          <p:nvPr/>
        </p:nvPicPr>
        <p:blipFill>
          <a:blip r:embed="rId3">
            <a:alphaModFix/>
          </a:blip>
          <a:stretch>
            <a:fillRect/>
          </a:stretch>
        </p:blipFill>
        <p:spPr>
          <a:xfrm>
            <a:off x="-841675" y="1060375"/>
            <a:ext cx="7837174" cy="4083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BC49"/>
        </a:solidFill>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187025" y="79150"/>
            <a:ext cx="6257700" cy="6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solidFill>
                  <a:schemeClr val="lt1"/>
                </a:solidFill>
              </a:rPr>
              <a:t>Idea inicial…</a:t>
            </a:r>
            <a:endParaRPr sz="3500">
              <a:solidFill>
                <a:schemeClr val="lt1"/>
              </a:solidFill>
            </a:endParaRPr>
          </a:p>
        </p:txBody>
      </p:sp>
      <p:sp>
        <p:nvSpPr>
          <p:cNvPr id="171" name="Google Shape;171;p23"/>
          <p:cNvSpPr txBox="1"/>
          <p:nvPr>
            <p:ph idx="1" type="body"/>
          </p:nvPr>
        </p:nvSpPr>
        <p:spPr>
          <a:xfrm>
            <a:off x="516600" y="1967475"/>
            <a:ext cx="6768900" cy="24204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sp>
        <p:nvSpPr>
          <p:cNvPr id="172" name="Google Shape;172;p2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3"/>
          <p:cNvPicPr preferRelativeResize="0"/>
          <p:nvPr/>
        </p:nvPicPr>
        <p:blipFill>
          <a:blip r:embed="rId3">
            <a:alphaModFix/>
          </a:blip>
          <a:stretch>
            <a:fillRect/>
          </a:stretch>
        </p:blipFill>
        <p:spPr>
          <a:xfrm>
            <a:off x="0" y="699542"/>
            <a:ext cx="9144000" cy="4232115"/>
          </a:xfrm>
          <a:prstGeom prst="rect">
            <a:avLst/>
          </a:prstGeom>
          <a:noFill/>
          <a:ln>
            <a:noFill/>
          </a:ln>
        </p:spPr>
      </p:pic>
      <p:sp>
        <p:nvSpPr>
          <p:cNvPr id="174" name="Google Shape;174;p23"/>
          <p:cNvSpPr/>
          <p:nvPr/>
        </p:nvSpPr>
        <p:spPr>
          <a:xfrm>
            <a:off x="6067725" y="2822900"/>
            <a:ext cx="2431200" cy="137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Caso Base: coef=0.001</a:t>
            </a:r>
            <a:endParaRPr/>
          </a:p>
          <a:p>
            <a:pPr indent="-317500" lvl="0" marL="457200" rtl="0" algn="l">
              <a:spcBef>
                <a:spcPts val="0"/>
              </a:spcBef>
              <a:spcAft>
                <a:spcPts val="0"/>
              </a:spcAft>
              <a:buSzPts val="1400"/>
              <a:buChar char="●"/>
            </a:pPr>
            <a:r>
              <a:rPr lang="en"/>
              <a:t>Caso infiltración + Absortancia: coef= 0.03 y a=0.5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8" name="Shape 178"/>
        <p:cNvGrpSpPr/>
        <p:nvPr/>
      </p:nvGrpSpPr>
      <p:grpSpPr>
        <a:xfrm>
          <a:off x="0" y="0"/>
          <a:ext cx="0" cy="0"/>
          <a:chOff x="0" y="0"/>
          <a:chExt cx="0" cy="0"/>
        </a:xfrm>
      </p:grpSpPr>
      <p:sp>
        <p:nvSpPr>
          <p:cNvPr id="179" name="Google Shape;179;p24"/>
          <p:cNvSpPr/>
          <p:nvPr/>
        </p:nvSpPr>
        <p:spPr>
          <a:xfrm>
            <a:off x="5707000" y="-3125"/>
            <a:ext cx="3437100" cy="51435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ph type="title"/>
          </p:nvPr>
        </p:nvSpPr>
        <p:spPr>
          <a:xfrm>
            <a:off x="142525" y="77925"/>
            <a:ext cx="4722900" cy="6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t>Sin embargo </a:t>
            </a:r>
            <a:endParaRPr sz="3500"/>
          </a:p>
        </p:txBody>
      </p:sp>
      <p:sp>
        <p:nvSpPr>
          <p:cNvPr id="181" name="Google Shape;181;p2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4"/>
          <p:cNvPicPr preferRelativeResize="0"/>
          <p:nvPr/>
        </p:nvPicPr>
        <p:blipFill>
          <a:blip r:embed="rId3">
            <a:alphaModFix/>
          </a:blip>
          <a:stretch>
            <a:fillRect/>
          </a:stretch>
        </p:blipFill>
        <p:spPr>
          <a:xfrm>
            <a:off x="0" y="661325"/>
            <a:ext cx="5561550" cy="2146950"/>
          </a:xfrm>
          <a:prstGeom prst="rect">
            <a:avLst/>
          </a:prstGeom>
          <a:noFill/>
          <a:ln>
            <a:noFill/>
          </a:ln>
        </p:spPr>
      </p:pic>
      <p:sp>
        <p:nvSpPr>
          <p:cNvPr id="183" name="Google Shape;183;p24"/>
          <p:cNvSpPr txBox="1"/>
          <p:nvPr/>
        </p:nvSpPr>
        <p:spPr>
          <a:xfrm>
            <a:off x="5707000" y="661325"/>
            <a:ext cx="3127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Barlow"/>
                <a:ea typeface="Barlow"/>
                <a:cs typeface="Barlow"/>
                <a:sym typeface="Barlow"/>
              </a:rPr>
              <a:t>Caso Absortancia Tabique  = 0.5: </a:t>
            </a:r>
            <a:endParaRPr b="1">
              <a:solidFill>
                <a:schemeClr val="lt1"/>
              </a:solidFill>
              <a:latin typeface="Barlow"/>
              <a:ea typeface="Barlow"/>
              <a:cs typeface="Barlow"/>
              <a:sym typeface="Barlow"/>
            </a:endParaRPr>
          </a:p>
          <a:p>
            <a:pPr indent="0" lvl="0" marL="0" rtl="0" algn="l">
              <a:spcBef>
                <a:spcPts val="0"/>
              </a:spcBef>
              <a:spcAft>
                <a:spcPts val="0"/>
              </a:spcAft>
              <a:buNone/>
            </a:pPr>
            <a:r>
              <a:t/>
            </a:r>
            <a:endParaRPr b="1">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Muy buen candidato, ya que logra reducir las temperaturas en la tarde, cosa que el coeficiente lo hace con dificultad. Pero puede ser </a:t>
            </a:r>
            <a:r>
              <a:rPr lang="en">
                <a:solidFill>
                  <a:schemeClr val="lt1"/>
                </a:solidFill>
                <a:latin typeface="Barlow"/>
                <a:ea typeface="Barlow"/>
                <a:cs typeface="Barlow"/>
                <a:sym typeface="Barlow"/>
              </a:rPr>
              <a:t>útil</a:t>
            </a:r>
            <a:r>
              <a:rPr lang="en">
                <a:solidFill>
                  <a:schemeClr val="lt1"/>
                </a:solidFill>
                <a:latin typeface="Barlow"/>
                <a:ea typeface="Barlow"/>
                <a:cs typeface="Barlow"/>
                <a:sym typeface="Barlow"/>
              </a:rPr>
              <a:t> con alguien más. Y bajar más la absortancia perdería lógica.</a:t>
            </a:r>
            <a:endParaRPr>
              <a:solidFill>
                <a:schemeClr val="lt1"/>
              </a:solidFill>
              <a:latin typeface="Barlow"/>
              <a:ea typeface="Barlow"/>
              <a:cs typeface="Barlow"/>
              <a:sym typeface="Barlow"/>
            </a:endParaRPr>
          </a:p>
        </p:txBody>
      </p:sp>
      <p:pic>
        <p:nvPicPr>
          <p:cNvPr id="184" name="Google Shape;184;p24"/>
          <p:cNvPicPr preferRelativeResize="0"/>
          <p:nvPr/>
        </p:nvPicPr>
        <p:blipFill>
          <a:blip r:embed="rId4">
            <a:alphaModFix/>
          </a:blip>
          <a:stretch>
            <a:fillRect/>
          </a:stretch>
        </p:blipFill>
        <p:spPr>
          <a:xfrm>
            <a:off x="0" y="2901225"/>
            <a:ext cx="5561550" cy="2122555"/>
          </a:xfrm>
          <a:prstGeom prst="rect">
            <a:avLst/>
          </a:prstGeom>
          <a:noFill/>
          <a:ln>
            <a:noFill/>
          </a:ln>
        </p:spPr>
      </p:pic>
      <p:sp>
        <p:nvSpPr>
          <p:cNvPr id="185" name="Google Shape;185;p24"/>
          <p:cNvSpPr txBox="1"/>
          <p:nvPr/>
        </p:nvSpPr>
        <p:spPr>
          <a:xfrm>
            <a:off x="5707000" y="2944200"/>
            <a:ext cx="3045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Barlow"/>
                <a:ea typeface="Barlow"/>
                <a:cs typeface="Barlow"/>
                <a:sym typeface="Barlow"/>
              </a:rPr>
              <a:t>Caso coeficiente de infiltración en </a:t>
            </a:r>
            <a:r>
              <a:rPr b="1" lang="en">
                <a:solidFill>
                  <a:schemeClr val="lt1"/>
                </a:solidFill>
                <a:latin typeface="Barlow"/>
                <a:ea typeface="Barlow"/>
                <a:cs typeface="Barlow"/>
                <a:sym typeface="Barlow"/>
              </a:rPr>
              <a:t>cubículo</a:t>
            </a:r>
            <a:r>
              <a:rPr b="1" lang="en">
                <a:solidFill>
                  <a:schemeClr val="lt1"/>
                </a:solidFill>
                <a:latin typeface="Barlow"/>
                <a:ea typeface="Barlow"/>
                <a:cs typeface="Barlow"/>
                <a:sym typeface="Barlow"/>
              </a:rPr>
              <a:t> = 0.1: </a:t>
            </a:r>
            <a:endParaRPr b="1">
              <a:solidFill>
                <a:schemeClr val="lt1"/>
              </a:solidFill>
              <a:latin typeface="Barlow"/>
              <a:ea typeface="Barlow"/>
              <a:cs typeface="Barlow"/>
              <a:sym typeface="Barlow"/>
            </a:endParaRPr>
          </a:p>
          <a:p>
            <a:pPr indent="0" lvl="0" marL="0" rtl="0" algn="l">
              <a:spcBef>
                <a:spcPts val="0"/>
              </a:spcBef>
              <a:spcAft>
                <a:spcPts val="0"/>
              </a:spcAft>
              <a:buNone/>
            </a:pPr>
            <a:r>
              <a:t/>
            </a:r>
            <a:endParaRPr b="1">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Si bien algunos datos logran ajustarse a los datos experimentales, hay mucha turbulencia dentro de ellos y creemos que no es lógico ese valor.</a:t>
            </a:r>
            <a:endParaRPr>
              <a:solidFill>
                <a:schemeClr val="lt1"/>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9" name="Shape 189"/>
        <p:cNvGrpSpPr/>
        <p:nvPr/>
      </p:nvGrpSpPr>
      <p:grpSpPr>
        <a:xfrm>
          <a:off x="0" y="0"/>
          <a:ext cx="0" cy="0"/>
          <a:chOff x="0" y="0"/>
          <a:chExt cx="0" cy="0"/>
        </a:xfrm>
      </p:grpSpPr>
      <p:sp>
        <p:nvSpPr>
          <p:cNvPr id="190" name="Google Shape;190;p25"/>
          <p:cNvSpPr txBox="1"/>
          <p:nvPr>
            <p:ph idx="1" type="body"/>
          </p:nvPr>
        </p:nvSpPr>
        <p:spPr>
          <a:xfrm>
            <a:off x="516600" y="1967475"/>
            <a:ext cx="6768900" cy="24204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sp>
        <p:nvSpPr>
          <p:cNvPr id="191" name="Google Shape;191;p2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25"/>
          <p:cNvPicPr preferRelativeResize="0"/>
          <p:nvPr/>
        </p:nvPicPr>
        <p:blipFill>
          <a:blip r:embed="rId3">
            <a:alphaModFix/>
          </a:blip>
          <a:stretch>
            <a:fillRect/>
          </a:stretch>
        </p:blipFill>
        <p:spPr>
          <a:xfrm>
            <a:off x="0" y="747941"/>
            <a:ext cx="9144000" cy="4271067"/>
          </a:xfrm>
          <a:prstGeom prst="rect">
            <a:avLst/>
          </a:prstGeom>
          <a:noFill/>
          <a:ln>
            <a:noFill/>
          </a:ln>
        </p:spPr>
      </p:pic>
      <p:sp>
        <p:nvSpPr>
          <p:cNvPr id="193" name="Google Shape;193;p25"/>
          <p:cNvSpPr txBox="1"/>
          <p:nvPr>
            <p:ph type="title"/>
          </p:nvPr>
        </p:nvSpPr>
        <p:spPr>
          <a:xfrm>
            <a:off x="187025" y="79150"/>
            <a:ext cx="6257700" cy="620400"/>
          </a:xfrm>
          <a:prstGeom prst="rect">
            <a:avLst/>
          </a:prstGeom>
          <a:effectLst>
            <a:outerShdw blurRad="57150" rotWithShape="0" algn="bl" dir="5400000" dist="19050">
              <a:srgbClr val="000000"/>
            </a:outerShdw>
          </a:effectLst>
        </p:spPr>
        <p:txBody>
          <a:bodyPr anchorCtr="0" anchor="t" bIns="0" lIns="0" spcFirstLastPara="1" rIns="0" wrap="square" tIns="0">
            <a:noAutofit/>
          </a:bodyPr>
          <a:lstStyle/>
          <a:p>
            <a:pPr indent="0" lvl="0" marL="0" rtl="0" algn="l">
              <a:spcBef>
                <a:spcPts val="0"/>
              </a:spcBef>
              <a:spcAft>
                <a:spcPts val="0"/>
              </a:spcAft>
              <a:buNone/>
            </a:pPr>
            <a:r>
              <a:rPr lang="en" sz="3500"/>
              <a:t>Los ganadores son:</a:t>
            </a:r>
            <a:endParaRPr sz="3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p:nvPr/>
        </p:nvSpPr>
        <p:spPr>
          <a:xfrm>
            <a:off x="5800550" y="-3125"/>
            <a:ext cx="3343500" cy="5143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ph type="title"/>
          </p:nvPr>
        </p:nvSpPr>
        <p:spPr>
          <a:xfrm>
            <a:off x="80175" y="0"/>
            <a:ext cx="5969700" cy="40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500"/>
              <a:t>Descripción de casos ganadores</a:t>
            </a:r>
            <a:endParaRPr sz="2300"/>
          </a:p>
        </p:txBody>
      </p:sp>
      <p:sp>
        <p:nvSpPr>
          <p:cNvPr id="200" name="Google Shape;200;p2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26"/>
          <p:cNvPicPr preferRelativeResize="0"/>
          <p:nvPr/>
        </p:nvPicPr>
        <p:blipFill>
          <a:blip r:embed="rId3">
            <a:alphaModFix/>
          </a:blip>
          <a:stretch>
            <a:fillRect/>
          </a:stretch>
        </p:blipFill>
        <p:spPr>
          <a:xfrm>
            <a:off x="80175" y="2844038"/>
            <a:ext cx="5630174" cy="2143170"/>
          </a:xfrm>
          <a:prstGeom prst="rect">
            <a:avLst/>
          </a:prstGeom>
          <a:noFill/>
          <a:ln>
            <a:noFill/>
          </a:ln>
        </p:spPr>
      </p:pic>
      <p:pic>
        <p:nvPicPr>
          <p:cNvPr id="202" name="Google Shape;202;p26"/>
          <p:cNvPicPr preferRelativeResize="0"/>
          <p:nvPr/>
        </p:nvPicPr>
        <p:blipFill>
          <a:blip r:embed="rId4">
            <a:alphaModFix/>
          </a:blip>
          <a:stretch>
            <a:fillRect/>
          </a:stretch>
        </p:blipFill>
        <p:spPr>
          <a:xfrm>
            <a:off x="80163" y="571450"/>
            <a:ext cx="5630182" cy="2215825"/>
          </a:xfrm>
          <a:prstGeom prst="rect">
            <a:avLst/>
          </a:prstGeom>
          <a:noFill/>
          <a:ln>
            <a:noFill/>
          </a:ln>
        </p:spPr>
      </p:pic>
      <p:sp>
        <p:nvSpPr>
          <p:cNvPr id="203" name="Google Shape;203;p26"/>
          <p:cNvSpPr txBox="1"/>
          <p:nvPr/>
        </p:nvSpPr>
        <p:spPr>
          <a:xfrm>
            <a:off x="5905250" y="2647500"/>
            <a:ext cx="3134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Barlow"/>
                <a:ea typeface="Barlow"/>
                <a:cs typeface="Barlow"/>
                <a:sym typeface="Barlow"/>
              </a:rPr>
              <a:t>Caso Infiltración chida con coeficiente de infiltración en cubículo = 0.03: </a:t>
            </a:r>
            <a:endParaRPr b="1">
              <a:solidFill>
                <a:schemeClr val="lt1"/>
              </a:solidFill>
              <a:latin typeface="Barlow"/>
              <a:ea typeface="Barlow"/>
              <a:cs typeface="Barlow"/>
              <a:sym typeface="Barlow"/>
            </a:endParaRPr>
          </a:p>
          <a:p>
            <a:pPr indent="0" lvl="0" marL="0" rtl="0" algn="l">
              <a:spcBef>
                <a:spcPts val="0"/>
              </a:spcBef>
              <a:spcAft>
                <a:spcPts val="0"/>
              </a:spcAft>
              <a:buNone/>
            </a:pPr>
            <a:r>
              <a:t/>
            </a:r>
            <a:endParaRPr b="1">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Después de hacer 5 simulaciones con distintos coeficientes de  infiltración creemos que este es el que mejor se ha ajustado a nuestros datos experimentales. Es por eso que Caso infiltración es GANADOR.</a:t>
            </a:r>
            <a:endParaRPr>
              <a:solidFill>
                <a:schemeClr val="lt1"/>
              </a:solidFill>
              <a:latin typeface="Barlow"/>
              <a:ea typeface="Barlow"/>
              <a:cs typeface="Barlow"/>
              <a:sym typeface="Barlow"/>
            </a:endParaRPr>
          </a:p>
        </p:txBody>
      </p:sp>
      <p:sp>
        <p:nvSpPr>
          <p:cNvPr id="204" name="Google Shape;204;p26"/>
          <p:cNvSpPr txBox="1"/>
          <p:nvPr/>
        </p:nvSpPr>
        <p:spPr>
          <a:xfrm>
            <a:off x="5949650" y="270088"/>
            <a:ext cx="3045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Barlow"/>
                <a:ea typeface="Barlow"/>
                <a:cs typeface="Barlow"/>
                <a:sym typeface="Barlow"/>
              </a:rPr>
              <a:t>Caso Base con coeficiente de infiltración en cubículo = 0.001: </a:t>
            </a:r>
            <a:endParaRPr b="1">
              <a:solidFill>
                <a:schemeClr val="lt1"/>
              </a:solidFill>
              <a:latin typeface="Barlow"/>
              <a:ea typeface="Barlow"/>
              <a:cs typeface="Barlow"/>
              <a:sym typeface="Barlow"/>
            </a:endParaRPr>
          </a:p>
          <a:p>
            <a:pPr indent="0" lvl="0" marL="0" rtl="0" algn="l">
              <a:spcBef>
                <a:spcPts val="0"/>
              </a:spcBef>
              <a:spcAft>
                <a:spcPts val="0"/>
              </a:spcAft>
              <a:buNone/>
            </a:pPr>
            <a:r>
              <a:t/>
            </a:r>
            <a:endParaRPr b="1">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Dicen que nada sale a la primera, pero le tenemos cierto cariño a nuestro primer caso simulado, además de que la amplitud de la curva se ajusta muy bien a los datos simulados (recuerden eso). Es por eso que el Caso base es GANADOR.</a:t>
            </a:r>
            <a:endParaRPr>
              <a:solidFill>
                <a:schemeClr val="lt1"/>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p:nvPr/>
        </p:nvSpPr>
        <p:spPr>
          <a:xfrm>
            <a:off x="0" y="0"/>
            <a:ext cx="3223500" cy="51435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1" name="Google Shape;211;p27"/>
          <p:cNvPicPr preferRelativeResize="0"/>
          <p:nvPr/>
        </p:nvPicPr>
        <p:blipFill>
          <a:blip r:embed="rId3">
            <a:alphaModFix/>
          </a:blip>
          <a:stretch>
            <a:fillRect/>
          </a:stretch>
        </p:blipFill>
        <p:spPr>
          <a:xfrm>
            <a:off x="3353575" y="1480413"/>
            <a:ext cx="5790425" cy="2182675"/>
          </a:xfrm>
          <a:prstGeom prst="rect">
            <a:avLst/>
          </a:prstGeom>
          <a:noFill/>
          <a:ln>
            <a:noFill/>
          </a:ln>
        </p:spPr>
      </p:pic>
      <p:sp>
        <p:nvSpPr>
          <p:cNvPr id="212" name="Google Shape;212;p27"/>
          <p:cNvSpPr txBox="1"/>
          <p:nvPr/>
        </p:nvSpPr>
        <p:spPr>
          <a:xfrm>
            <a:off x="47850" y="836200"/>
            <a:ext cx="3127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Barlow"/>
                <a:ea typeface="Barlow"/>
                <a:cs typeface="Barlow"/>
                <a:sym typeface="Barlow"/>
              </a:rPr>
              <a:t>Caso Combinado / Combo con absortancia Tabique  = 0.5 y  coef de infiltración = 0.03: </a:t>
            </a:r>
            <a:endParaRPr b="1">
              <a:solidFill>
                <a:schemeClr val="lt1"/>
              </a:solidFill>
              <a:latin typeface="Barlow"/>
              <a:ea typeface="Barlow"/>
              <a:cs typeface="Barlow"/>
              <a:sym typeface="Barlow"/>
            </a:endParaRPr>
          </a:p>
          <a:p>
            <a:pPr indent="0" lvl="0" marL="0" rtl="0" algn="l">
              <a:spcBef>
                <a:spcPts val="0"/>
              </a:spcBef>
              <a:spcAft>
                <a:spcPts val="0"/>
              </a:spcAft>
              <a:buNone/>
            </a:pPr>
            <a:r>
              <a:t/>
            </a:r>
            <a:endParaRPr b="1">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Mi gallo, el caso que junta lo mejor de ambos mundos, ¿Recuerdan al ya olvidado caso de la absortancia? Pues hace su regreso de la mano con el mejor coeficiente de infiltración que hay en esta presentación y juntos logran crear esta maravilla de ajuste.</a:t>
            </a:r>
            <a:endParaRPr>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Es por eso que Caso Combinado es GANADOR.</a:t>
            </a:r>
            <a:endParaRPr>
              <a:solidFill>
                <a:schemeClr val="lt1"/>
              </a:solidFill>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p:nvPr/>
        </p:nvSpPr>
        <p:spPr>
          <a:xfrm>
            <a:off x="0" y="0"/>
            <a:ext cx="9144000" cy="729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txBox="1"/>
          <p:nvPr>
            <p:ph type="title"/>
          </p:nvPr>
        </p:nvSpPr>
        <p:spPr>
          <a:xfrm>
            <a:off x="132150" y="196575"/>
            <a:ext cx="6395700" cy="66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lt1"/>
                </a:solidFill>
              </a:rPr>
              <a:t>Ahora si, las métricas</a:t>
            </a:r>
            <a:endParaRPr sz="3400">
              <a:solidFill>
                <a:schemeClr val="lt1"/>
              </a:solidFill>
            </a:endParaRPr>
          </a:p>
        </p:txBody>
      </p:sp>
      <p:sp>
        <p:nvSpPr>
          <p:cNvPr id="219" name="Google Shape;219;p2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28"/>
          <p:cNvPicPr preferRelativeResize="0"/>
          <p:nvPr/>
        </p:nvPicPr>
        <p:blipFill>
          <a:blip r:embed="rId3">
            <a:alphaModFix/>
          </a:blip>
          <a:stretch>
            <a:fillRect/>
          </a:stretch>
        </p:blipFill>
        <p:spPr>
          <a:xfrm>
            <a:off x="62325" y="1108549"/>
            <a:ext cx="2932675" cy="2560926"/>
          </a:xfrm>
          <a:prstGeom prst="rect">
            <a:avLst/>
          </a:prstGeom>
          <a:noFill/>
          <a:ln>
            <a:noFill/>
          </a:ln>
        </p:spPr>
      </p:pic>
      <p:pic>
        <p:nvPicPr>
          <p:cNvPr id="221" name="Google Shape;221;p28"/>
          <p:cNvPicPr preferRelativeResize="0"/>
          <p:nvPr/>
        </p:nvPicPr>
        <p:blipFill>
          <a:blip r:embed="rId4">
            <a:alphaModFix/>
          </a:blip>
          <a:stretch>
            <a:fillRect/>
          </a:stretch>
        </p:blipFill>
        <p:spPr>
          <a:xfrm>
            <a:off x="3105663" y="1112025"/>
            <a:ext cx="2932674" cy="2553970"/>
          </a:xfrm>
          <a:prstGeom prst="rect">
            <a:avLst/>
          </a:prstGeom>
          <a:noFill/>
          <a:ln>
            <a:noFill/>
          </a:ln>
        </p:spPr>
      </p:pic>
      <p:pic>
        <p:nvPicPr>
          <p:cNvPr id="222" name="Google Shape;222;p28"/>
          <p:cNvPicPr preferRelativeResize="0"/>
          <p:nvPr/>
        </p:nvPicPr>
        <p:blipFill>
          <a:blip r:embed="rId5">
            <a:alphaModFix/>
          </a:blip>
          <a:stretch>
            <a:fillRect/>
          </a:stretch>
        </p:blipFill>
        <p:spPr>
          <a:xfrm>
            <a:off x="6149000" y="1108550"/>
            <a:ext cx="2932675" cy="2536731"/>
          </a:xfrm>
          <a:prstGeom prst="rect">
            <a:avLst/>
          </a:prstGeom>
          <a:noFill/>
          <a:ln>
            <a:noFill/>
          </a:ln>
        </p:spPr>
      </p:pic>
      <p:sp>
        <p:nvSpPr>
          <p:cNvPr id="223" name="Google Shape;223;p28"/>
          <p:cNvSpPr txBox="1"/>
          <p:nvPr/>
        </p:nvSpPr>
        <p:spPr>
          <a:xfrm>
            <a:off x="168675" y="3872700"/>
            <a:ext cx="764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Si bien nos podríamos quedar a debatir los resultados de m, b y r en cada caso, claramente por la gráfica y sus coeficientes, el GANADOR es: Caso Combinado</a:t>
            </a:r>
            <a:endParaRPr>
              <a:latin typeface="Barlow"/>
              <a:ea typeface="Barlow"/>
              <a:cs typeface="Barlow"/>
              <a:sym typeface="Barlow"/>
            </a:endParaRPr>
          </a:p>
        </p:txBody>
      </p:sp>
      <p:sp>
        <p:nvSpPr>
          <p:cNvPr id="224" name="Google Shape;224;p28"/>
          <p:cNvSpPr/>
          <p:nvPr/>
        </p:nvSpPr>
        <p:spPr>
          <a:xfrm>
            <a:off x="6149000" y="1056575"/>
            <a:ext cx="3070200" cy="24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p:nvPr/>
        </p:nvSpPr>
        <p:spPr>
          <a:xfrm>
            <a:off x="5208275" y="-3125"/>
            <a:ext cx="3935700" cy="51435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29"/>
          <p:cNvPicPr preferRelativeResize="0"/>
          <p:nvPr/>
        </p:nvPicPr>
        <p:blipFill>
          <a:blip r:embed="rId3">
            <a:alphaModFix/>
          </a:blip>
          <a:stretch>
            <a:fillRect/>
          </a:stretch>
        </p:blipFill>
        <p:spPr>
          <a:xfrm>
            <a:off x="301400" y="439095"/>
            <a:ext cx="4719825" cy="4265301"/>
          </a:xfrm>
          <a:prstGeom prst="rect">
            <a:avLst/>
          </a:prstGeom>
          <a:noFill/>
          <a:ln>
            <a:noFill/>
          </a:ln>
        </p:spPr>
      </p:pic>
      <p:sp>
        <p:nvSpPr>
          <p:cNvPr id="232" name="Google Shape;232;p29"/>
          <p:cNvSpPr txBox="1"/>
          <p:nvPr/>
        </p:nvSpPr>
        <p:spPr>
          <a:xfrm>
            <a:off x="5413775" y="1080600"/>
            <a:ext cx="3524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Barlow"/>
                <a:ea typeface="Barlow"/>
                <a:cs typeface="Barlow"/>
                <a:sym typeface="Barlow"/>
              </a:rPr>
              <a:t>CORRELACIÓN DE PEARSON:</a:t>
            </a:r>
            <a:endParaRPr b="1" sz="1600">
              <a:solidFill>
                <a:schemeClr val="lt1"/>
              </a:solidFill>
              <a:latin typeface="Barlow"/>
              <a:ea typeface="Barlow"/>
              <a:cs typeface="Barlow"/>
              <a:sym typeface="Barlow"/>
            </a:endParaRPr>
          </a:p>
          <a:p>
            <a:pPr indent="0" lvl="0" marL="0" rtl="0" algn="l">
              <a:spcBef>
                <a:spcPts val="0"/>
              </a:spcBef>
              <a:spcAft>
                <a:spcPts val="0"/>
              </a:spcAft>
              <a:buNone/>
            </a:pPr>
            <a:r>
              <a:t/>
            </a:r>
            <a:endParaRPr sz="1600">
              <a:solidFill>
                <a:schemeClr val="lt1"/>
              </a:solidFill>
              <a:latin typeface="Barlow"/>
              <a:ea typeface="Barlow"/>
              <a:cs typeface="Barlow"/>
              <a:sym typeface="Barlow"/>
            </a:endParaRPr>
          </a:p>
          <a:p>
            <a:pPr indent="0" lvl="0" marL="0" rtl="0" algn="l">
              <a:spcBef>
                <a:spcPts val="0"/>
              </a:spcBef>
              <a:spcAft>
                <a:spcPts val="0"/>
              </a:spcAft>
              <a:buNone/>
            </a:pPr>
            <a:r>
              <a:rPr lang="en" sz="1600">
                <a:solidFill>
                  <a:schemeClr val="lt1"/>
                </a:solidFill>
                <a:latin typeface="Barlow"/>
                <a:ea typeface="Barlow"/>
                <a:cs typeface="Barlow"/>
                <a:sym typeface="Barlow"/>
              </a:rPr>
              <a:t>Aquí veremos que tan correlacionados están nuestros casos con respecto a los datos medidos, si bien fue una pelea muy reñida con diferencias de </a:t>
            </a:r>
            <a:r>
              <a:rPr lang="en" sz="1600">
                <a:solidFill>
                  <a:schemeClr val="lt1"/>
                </a:solidFill>
                <a:latin typeface="Barlow"/>
                <a:ea typeface="Barlow"/>
                <a:cs typeface="Barlow"/>
                <a:sym typeface="Barlow"/>
              </a:rPr>
              <a:t>milésimas</a:t>
            </a:r>
            <a:r>
              <a:rPr lang="en" sz="1600">
                <a:solidFill>
                  <a:schemeClr val="lt1"/>
                </a:solidFill>
                <a:latin typeface="Barlow"/>
                <a:ea typeface="Barlow"/>
                <a:cs typeface="Barlow"/>
                <a:sym typeface="Barlow"/>
              </a:rPr>
              <a:t> el c</a:t>
            </a:r>
            <a:r>
              <a:rPr lang="en" sz="1600">
                <a:solidFill>
                  <a:schemeClr val="lt1"/>
                </a:solidFill>
                <a:latin typeface="Barlow"/>
                <a:ea typeface="Barlow"/>
                <a:cs typeface="Barlow"/>
                <a:sym typeface="Barlow"/>
              </a:rPr>
              <a:t>aso que se lleva la corona en la correlación de Pearson es el Caso Base.</a:t>
            </a:r>
            <a:endParaRPr sz="1600">
              <a:solidFill>
                <a:schemeClr val="lt1"/>
              </a:solidFill>
              <a:latin typeface="Barlow"/>
              <a:ea typeface="Barlow"/>
              <a:cs typeface="Barlow"/>
              <a:sym typeface="Barlow"/>
            </a:endParaRPr>
          </a:p>
        </p:txBody>
      </p:sp>
      <p:sp>
        <p:nvSpPr>
          <p:cNvPr id="233" name="Google Shape;233;p29"/>
          <p:cNvSpPr/>
          <p:nvPr/>
        </p:nvSpPr>
        <p:spPr>
          <a:xfrm>
            <a:off x="386900" y="1742550"/>
            <a:ext cx="3408300" cy="36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p:nvPr/>
        </p:nvSpPr>
        <p:spPr>
          <a:xfrm>
            <a:off x="5208275" y="-3125"/>
            <a:ext cx="3935700" cy="5143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0" name="Google Shape;240;p30"/>
          <p:cNvPicPr preferRelativeResize="0"/>
          <p:nvPr/>
        </p:nvPicPr>
        <p:blipFill>
          <a:blip r:embed="rId3">
            <a:alphaModFix/>
          </a:blip>
          <a:stretch>
            <a:fillRect/>
          </a:stretch>
        </p:blipFill>
        <p:spPr>
          <a:xfrm>
            <a:off x="436425" y="161925"/>
            <a:ext cx="3952843" cy="2420400"/>
          </a:xfrm>
          <a:prstGeom prst="rect">
            <a:avLst/>
          </a:prstGeom>
          <a:noFill/>
          <a:ln>
            <a:noFill/>
          </a:ln>
        </p:spPr>
      </p:pic>
      <p:pic>
        <p:nvPicPr>
          <p:cNvPr id="241" name="Google Shape;241;p30"/>
          <p:cNvPicPr preferRelativeResize="0"/>
          <p:nvPr/>
        </p:nvPicPr>
        <p:blipFill>
          <a:blip r:embed="rId4">
            <a:alphaModFix/>
          </a:blip>
          <a:stretch>
            <a:fillRect/>
          </a:stretch>
        </p:blipFill>
        <p:spPr>
          <a:xfrm>
            <a:off x="436425" y="2675275"/>
            <a:ext cx="3212245" cy="2256374"/>
          </a:xfrm>
          <a:prstGeom prst="rect">
            <a:avLst/>
          </a:prstGeom>
          <a:noFill/>
          <a:ln>
            <a:noFill/>
          </a:ln>
        </p:spPr>
      </p:pic>
      <p:sp>
        <p:nvSpPr>
          <p:cNvPr id="242" name="Google Shape;242;p30"/>
          <p:cNvSpPr txBox="1"/>
          <p:nvPr/>
        </p:nvSpPr>
        <p:spPr>
          <a:xfrm>
            <a:off x="5413775" y="114275"/>
            <a:ext cx="3524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Barlow"/>
                <a:ea typeface="Barlow"/>
                <a:cs typeface="Barlow"/>
                <a:sym typeface="Barlow"/>
              </a:rPr>
              <a:t>dRMSE:</a:t>
            </a:r>
            <a:endParaRPr b="1" sz="1600">
              <a:solidFill>
                <a:schemeClr val="lt1"/>
              </a:solidFill>
              <a:latin typeface="Barlow"/>
              <a:ea typeface="Barlow"/>
              <a:cs typeface="Barlow"/>
              <a:sym typeface="Barlow"/>
            </a:endParaRPr>
          </a:p>
          <a:p>
            <a:pPr indent="0" lvl="0" marL="0" rtl="0" algn="l">
              <a:spcBef>
                <a:spcPts val="0"/>
              </a:spcBef>
              <a:spcAft>
                <a:spcPts val="0"/>
              </a:spcAft>
              <a:buNone/>
            </a:pPr>
            <a:r>
              <a:t/>
            </a:r>
            <a:endParaRPr sz="1600">
              <a:solidFill>
                <a:schemeClr val="lt1"/>
              </a:solidFill>
              <a:latin typeface="Barlow"/>
              <a:ea typeface="Barlow"/>
              <a:cs typeface="Barlow"/>
              <a:sym typeface="Barlow"/>
            </a:endParaRPr>
          </a:p>
          <a:p>
            <a:pPr indent="0" lvl="0" marL="0" rtl="0" algn="l">
              <a:spcBef>
                <a:spcPts val="0"/>
              </a:spcBef>
              <a:spcAft>
                <a:spcPts val="0"/>
              </a:spcAft>
              <a:buNone/>
            </a:pPr>
            <a:r>
              <a:rPr lang="en" sz="1600">
                <a:solidFill>
                  <a:schemeClr val="lt1"/>
                </a:solidFill>
                <a:latin typeface="Barlow"/>
                <a:ea typeface="Barlow"/>
                <a:cs typeface="Barlow"/>
                <a:sym typeface="Barlow"/>
              </a:rPr>
              <a:t>Pa los que no lo </a:t>
            </a:r>
            <a:r>
              <a:rPr lang="en" sz="1600">
                <a:solidFill>
                  <a:schemeClr val="lt1"/>
                </a:solidFill>
                <a:latin typeface="Barlow"/>
                <a:ea typeface="Barlow"/>
                <a:cs typeface="Barlow"/>
                <a:sym typeface="Barlow"/>
              </a:rPr>
              <a:t>conocen</a:t>
            </a:r>
            <a:r>
              <a:rPr lang="en" sz="1600">
                <a:solidFill>
                  <a:schemeClr val="lt1"/>
                </a:solidFill>
                <a:latin typeface="Barlow"/>
                <a:ea typeface="Barlow"/>
                <a:cs typeface="Barlow"/>
                <a:sym typeface="Barlow"/>
              </a:rPr>
              <a:t>, la Root Mean Square Error (RMSE) es una medida de la dispersión de los datos. Por lo que mientras más juntitos sean el resultado será de cero. Es por eso que en esta métrica el ganador es: Caso Combo</a:t>
            </a:r>
            <a:endParaRPr sz="1600">
              <a:solidFill>
                <a:schemeClr val="lt1"/>
              </a:solidFill>
              <a:latin typeface="Barlow"/>
              <a:ea typeface="Barlow"/>
              <a:cs typeface="Barlow"/>
              <a:sym typeface="Barlow"/>
            </a:endParaRPr>
          </a:p>
        </p:txBody>
      </p:sp>
      <p:sp>
        <p:nvSpPr>
          <p:cNvPr id="243" name="Google Shape;243;p30"/>
          <p:cNvSpPr txBox="1"/>
          <p:nvPr/>
        </p:nvSpPr>
        <p:spPr>
          <a:xfrm>
            <a:off x="5413775" y="2515475"/>
            <a:ext cx="3524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Barlow"/>
                <a:ea typeface="Barlow"/>
                <a:cs typeface="Barlow"/>
                <a:sym typeface="Barlow"/>
              </a:rPr>
              <a:t>Diferencia promedio de Ti</a:t>
            </a:r>
            <a:r>
              <a:rPr b="1" lang="en" sz="1600">
                <a:solidFill>
                  <a:schemeClr val="lt1"/>
                </a:solidFill>
                <a:latin typeface="Barlow"/>
                <a:ea typeface="Barlow"/>
                <a:cs typeface="Barlow"/>
                <a:sym typeface="Barlow"/>
              </a:rPr>
              <a:t>:</a:t>
            </a:r>
            <a:endParaRPr b="1" sz="1600">
              <a:solidFill>
                <a:schemeClr val="lt1"/>
              </a:solidFill>
              <a:latin typeface="Barlow"/>
              <a:ea typeface="Barlow"/>
              <a:cs typeface="Barlow"/>
              <a:sym typeface="Barlow"/>
            </a:endParaRPr>
          </a:p>
          <a:p>
            <a:pPr indent="0" lvl="0" marL="0" rtl="0" algn="l">
              <a:spcBef>
                <a:spcPts val="0"/>
              </a:spcBef>
              <a:spcAft>
                <a:spcPts val="0"/>
              </a:spcAft>
              <a:buNone/>
            </a:pPr>
            <a:r>
              <a:t/>
            </a:r>
            <a:endParaRPr sz="1600">
              <a:solidFill>
                <a:schemeClr val="lt1"/>
              </a:solidFill>
              <a:latin typeface="Barlow"/>
              <a:ea typeface="Barlow"/>
              <a:cs typeface="Barlow"/>
              <a:sym typeface="Barlow"/>
            </a:endParaRPr>
          </a:p>
          <a:p>
            <a:pPr indent="0" lvl="0" marL="0" rtl="0" algn="l">
              <a:spcBef>
                <a:spcPts val="0"/>
              </a:spcBef>
              <a:spcAft>
                <a:spcPts val="0"/>
              </a:spcAft>
              <a:buNone/>
            </a:pPr>
            <a:r>
              <a:rPr lang="en" sz="1600">
                <a:solidFill>
                  <a:schemeClr val="lt1"/>
                </a:solidFill>
                <a:latin typeface="Barlow"/>
                <a:ea typeface="Barlow"/>
                <a:cs typeface="Barlow"/>
                <a:sym typeface="Barlow"/>
              </a:rPr>
              <a:t>Esta es una métrica fácil de entender, ya que mientras más parecidos sean nuestros datos simulados a los  medidos, la diferencia será de cero. </a:t>
            </a:r>
            <a:r>
              <a:rPr lang="en" sz="1600">
                <a:solidFill>
                  <a:schemeClr val="lt1"/>
                </a:solidFill>
                <a:latin typeface="Barlow"/>
                <a:ea typeface="Barlow"/>
                <a:cs typeface="Barlow"/>
                <a:sym typeface="Barlow"/>
              </a:rPr>
              <a:t>Es por eso que en esta métrica el ganador es: Caso Combo</a:t>
            </a:r>
            <a:endParaRPr sz="1600">
              <a:solidFill>
                <a:schemeClr val="lt1"/>
              </a:solidFill>
              <a:latin typeface="Barlow"/>
              <a:ea typeface="Barlow"/>
              <a:cs typeface="Barlow"/>
              <a:sym typeface="Barlow"/>
            </a:endParaRPr>
          </a:p>
          <a:p>
            <a:pPr indent="0" lvl="0" marL="0" rtl="0" algn="l">
              <a:spcBef>
                <a:spcPts val="0"/>
              </a:spcBef>
              <a:spcAft>
                <a:spcPts val="0"/>
              </a:spcAft>
              <a:buNone/>
            </a:pPr>
            <a:r>
              <a:t/>
            </a:r>
            <a:endParaRPr sz="1600">
              <a:solidFill>
                <a:schemeClr val="lt1"/>
              </a:solidFill>
              <a:latin typeface="Barlow"/>
              <a:ea typeface="Barlow"/>
              <a:cs typeface="Barlow"/>
              <a:sym typeface="Barlow"/>
            </a:endParaRPr>
          </a:p>
        </p:txBody>
      </p:sp>
      <p:sp>
        <p:nvSpPr>
          <p:cNvPr id="244" name="Google Shape;244;p30"/>
          <p:cNvSpPr/>
          <p:nvPr/>
        </p:nvSpPr>
        <p:spPr>
          <a:xfrm>
            <a:off x="436425" y="2151875"/>
            <a:ext cx="2184600" cy="266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457275" y="4516100"/>
            <a:ext cx="2142900" cy="18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grpSp>
        <p:nvGrpSpPr>
          <p:cNvPr id="68" name="Google Shape;68;p13"/>
          <p:cNvGrpSpPr/>
          <p:nvPr/>
        </p:nvGrpSpPr>
        <p:grpSpPr>
          <a:xfrm>
            <a:off x="14925" y="-12175"/>
            <a:ext cx="4852361" cy="4832147"/>
            <a:chOff x="0" y="0"/>
            <a:chExt cx="12949990" cy="13716001"/>
          </a:xfrm>
        </p:grpSpPr>
        <p:pic>
          <p:nvPicPr>
            <p:cNvPr id="69" name="Google Shape;69;p13"/>
            <p:cNvPicPr preferRelativeResize="0"/>
            <p:nvPr/>
          </p:nvPicPr>
          <p:blipFill rotWithShape="1">
            <a:blip r:embed="rId3">
              <a:alphaModFix/>
            </a:blip>
            <a:srcRect b="14694" l="0" r="0" t="14694"/>
            <a:stretch/>
          </p:blipFill>
          <p:spPr>
            <a:xfrm>
              <a:off x="6474995" y="0"/>
              <a:ext cx="6474995" cy="6858002"/>
            </a:xfrm>
            <a:prstGeom prst="rect">
              <a:avLst/>
            </a:prstGeom>
            <a:noFill/>
            <a:ln>
              <a:noFill/>
            </a:ln>
          </p:spPr>
        </p:pic>
        <p:pic>
          <p:nvPicPr>
            <p:cNvPr id="70" name="Google Shape;70;p13"/>
            <p:cNvPicPr preferRelativeResize="0"/>
            <p:nvPr/>
          </p:nvPicPr>
          <p:blipFill rotWithShape="1">
            <a:blip r:embed="rId4">
              <a:alphaModFix/>
            </a:blip>
            <a:srcRect b="0" l="15326" r="21728" t="0"/>
            <a:stretch/>
          </p:blipFill>
          <p:spPr>
            <a:xfrm>
              <a:off x="0" y="6858000"/>
              <a:ext cx="6474993" cy="6858001"/>
            </a:xfrm>
            <a:prstGeom prst="rect">
              <a:avLst/>
            </a:prstGeom>
            <a:noFill/>
            <a:ln>
              <a:noFill/>
            </a:ln>
          </p:spPr>
        </p:pic>
        <p:pic>
          <p:nvPicPr>
            <p:cNvPr id="71" name="Google Shape;71;p13"/>
            <p:cNvPicPr preferRelativeResize="0"/>
            <p:nvPr/>
          </p:nvPicPr>
          <p:blipFill rotWithShape="1">
            <a:blip r:embed="rId5">
              <a:alphaModFix/>
            </a:blip>
            <a:srcRect b="14694" l="0" r="0" t="14694"/>
            <a:stretch/>
          </p:blipFill>
          <p:spPr>
            <a:xfrm>
              <a:off x="6474995" y="6858000"/>
              <a:ext cx="6474995" cy="6857999"/>
            </a:xfrm>
            <a:prstGeom prst="rect">
              <a:avLst/>
            </a:prstGeom>
            <a:noFill/>
            <a:ln>
              <a:noFill/>
            </a:ln>
          </p:spPr>
        </p:pic>
      </p:grpSp>
      <p:sp>
        <p:nvSpPr>
          <p:cNvPr id="72" name="Google Shape;72;p13"/>
          <p:cNvSpPr/>
          <p:nvPr/>
        </p:nvSpPr>
        <p:spPr>
          <a:xfrm>
            <a:off x="5254000" y="0"/>
            <a:ext cx="3890100" cy="5148300"/>
          </a:xfrm>
          <a:prstGeom prst="rect">
            <a:avLst/>
          </a:prstGeom>
          <a:solidFill>
            <a:srgbClr val="93C47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 name="Google Shape;73;p1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4" name="Google Shape;74;p13"/>
          <p:cNvSpPr txBox="1"/>
          <p:nvPr/>
        </p:nvSpPr>
        <p:spPr>
          <a:xfrm>
            <a:off x="5781650" y="361675"/>
            <a:ext cx="39930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dk1"/>
                </a:solidFill>
                <a:latin typeface="Barlow"/>
                <a:ea typeface="Barlow"/>
                <a:cs typeface="Barlow"/>
                <a:sym typeface="Barlow"/>
              </a:rPr>
              <a:t>Descripción del caso</a:t>
            </a:r>
            <a:endParaRPr/>
          </a:p>
        </p:txBody>
      </p:sp>
      <p:sp>
        <p:nvSpPr>
          <p:cNvPr id="75" name="Google Shape;75;p13"/>
          <p:cNvSpPr txBox="1"/>
          <p:nvPr/>
        </p:nvSpPr>
        <p:spPr>
          <a:xfrm>
            <a:off x="5667700" y="926250"/>
            <a:ext cx="3062700" cy="29553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rgbClr val="24292F"/>
                </a:solidFill>
                <a:latin typeface="Barlow"/>
                <a:ea typeface="Barlow"/>
                <a:cs typeface="Barlow"/>
                <a:sym typeface="Barlow"/>
              </a:rPr>
              <a:t>Para el siguiente trabajo se realizó una </a:t>
            </a:r>
            <a:r>
              <a:rPr lang="en" sz="1200">
                <a:solidFill>
                  <a:srgbClr val="24292F"/>
                </a:solidFill>
                <a:latin typeface="Barlow"/>
                <a:ea typeface="Barlow"/>
                <a:cs typeface="Barlow"/>
                <a:sym typeface="Barlow"/>
              </a:rPr>
              <a:t>simulación de un espacio real, para este caso en especial se utilizó como espacio de estudio el cubículo del Dr Jorge Rojas, considerando cargas térmicas, infiltración y realizando un ajuste en los parámetros para la  validación y calibración de datos (sin personas), minimizando el error con los datos experimentales; una vez que se realizó dicha validación se procedió a  la simulación  con temporada cálida y se calculó PMV y PPD, lo siguiente contemplando al Dr, jorge dentro del cubículo y un invitado más. Con los datos obtenidos se elaboró una estrategia bioclimática para mejores resultados.</a:t>
            </a:r>
            <a:endParaRPr>
              <a:latin typeface="Barlow"/>
              <a:ea typeface="Barlow"/>
              <a:cs typeface="Barlow"/>
              <a:sym typeface="Barlow"/>
            </a:endParaRPr>
          </a:p>
        </p:txBody>
      </p:sp>
      <p:cxnSp>
        <p:nvCxnSpPr>
          <p:cNvPr id="76" name="Google Shape;76;p13"/>
          <p:cNvCxnSpPr/>
          <p:nvPr/>
        </p:nvCxnSpPr>
        <p:spPr>
          <a:xfrm flipH="1" rot="10800000">
            <a:off x="0" y="2370750"/>
            <a:ext cx="4882200" cy="66300"/>
          </a:xfrm>
          <a:prstGeom prst="straightConnector1">
            <a:avLst/>
          </a:prstGeom>
          <a:noFill/>
          <a:ln cap="flat" cmpd="sng" w="28575">
            <a:solidFill>
              <a:schemeClr val="dk1"/>
            </a:solidFill>
            <a:prstDash val="solid"/>
            <a:round/>
            <a:headEnd len="med" w="med" type="none"/>
            <a:tailEnd len="med" w="med" type="none"/>
          </a:ln>
        </p:spPr>
      </p:cxnSp>
      <p:sp>
        <p:nvSpPr>
          <p:cNvPr id="77" name="Google Shape;77;p13"/>
          <p:cNvSpPr txBox="1"/>
          <p:nvPr/>
        </p:nvSpPr>
        <p:spPr>
          <a:xfrm>
            <a:off x="582650" y="4749850"/>
            <a:ext cx="45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Softwares utilizados para este proyecto</a:t>
            </a:r>
            <a:endParaRPr>
              <a:latin typeface="Barlow"/>
              <a:ea typeface="Barlow"/>
              <a:cs typeface="Barlow"/>
              <a:sym typeface="Barlow"/>
            </a:endParaRPr>
          </a:p>
        </p:txBody>
      </p:sp>
      <p:pic>
        <p:nvPicPr>
          <p:cNvPr id="78" name="Google Shape;78;p13"/>
          <p:cNvPicPr preferRelativeResize="0"/>
          <p:nvPr/>
        </p:nvPicPr>
        <p:blipFill>
          <a:blip r:embed="rId6">
            <a:alphaModFix/>
          </a:blip>
          <a:stretch>
            <a:fillRect/>
          </a:stretch>
        </p:blipFill>
        <p:spPr>
          <a:xfrm>
            <a:off x="0" y="-142650"/>
            <a:ext cx="5253999" cy="5292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1"/>
          <p:cNvPicPr preferRelativeResize="0"/>
          <p:nvPr/>
        </p:nvPicPr>
        <p:blipFill>
          <a:blip r:embed="rId3">
            <a:alphaModFix/>
          </a:blip>
          <a:stretch>
            <a:fillRect/>
          </a:stretch>
        </p:blipFill>
        <p:spPr>
          <a:xfrm>
            <a:off x="3185475" y="131625"/>
            <a:ext cx="5866349" cy="2001375"/>
          </a:xfrm>
          <a:prstGeom prst="rect">
            <a:avLst/>
          </a:prstGeom>
          <a:noFill/>
          <a:ln>
            <a:noFill/>
          </a:ln>
        </p:spPr>
      </p:pic>
      <p:pic>
        <p:nvPicPr>
          <p:cNvPr id="252" name="Google Shape;252;p31"/>
          <p:cNvPicPr preferRelativeResize="0"/>
          <p:nvPr/>
        </p:nvPicPr>
        <p:blipFill>
          <a:blip r:embed="rId4">
            <a:alphaModFix/>
          </a:blip>
          <a:stretch>
            <a:fillRect/>
          </a:stretch>
        </p:blipFill>
        <p:spPr>
          <a:xfrm>
            <a:off x="3185475" y="2319475"/>
            <a:ext cx="3116212" cy="2518650"/>
          </a:xfrm>
          <a:prstGeom prst="rect">
            <a:avLst/>
          </a:prstGeom>
          <a:noFill/>
          <a:ln>
            <a:noFill/>
          </a:ln>
        </p:spPr>
      </p:pic>
      <p:sp>
        <p:nvSpPr>
          <p:cNvPr id="253" name="Google Shape;253;p31"/>
          <p:cNvSpPr/>
          <p:nvPr/>
        </p:nvSpPr>
        <p:spPr>
          <a:xfrm>
            <a:off x="0" y="0"/>
            <a:ext cx="3116100" cy="51435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txBox="1"/>
          <p:nvPr/>
        </p:nvSpPr>
        <p:spPr>
          <a:xfrm>
            <a:off x="62450" y="131625"/>
            <a:ext cx="2963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Barlow"/>
                <a:ea typeface="Barlow"/>
                <a:cs typeface="Barlow"/>
                <a:sym typeface="Barlow"/>
              </a:rPr>
              <a:t>Diferencia promedio de las TMD</a:t>
            </a:r>
            <a:r>
              <a:rPr b="1" lang="en">
                <a:solidFill>
                  <a:schemeClr val="lt1"/>
                </a:solidFill>
                <a:latin typeface="Barlow"/>
                <a:ea typeface="Barlow"/>
                <a:cs typeface="Barlow"/>
                <a:sym typeface="Barlow"/>
              </a:rPr>
              <a:t>:</a:t>
            </a:r>
            <a:endParaRPr b="1">
              <a:solidFill>
                <a:schemeClr val="lt1"/>
              </a:solidFill>
              <a:latin typeface="Barlow"/>
              <a:ea typeface="Barlow"/>
              <a:cs typeface="Barlow"/>
              <a:sym typeface="Barlow"/>
            </a:endParaRPr>
          </a:p>
          <a:p>
            <a:pPr indent="0" lvl="0" marL="0" rtl="0" algn="l">
              <a:spcBef>
                <a:spcPts val="0"/>
              </a:spcBef>
              <a:spcAft>
                <a:spcPts val="0"/>
              </a:spcAft>
              <a:buNone/>
            </a:pPr>
            <a:r>
              <a:t/>
            </a:r>
            <a:endParaRPr>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Esta es lo mismito que la anterior métrica, solo que usando las TMD, que bien estas pueden variar más que las otras, el efecto y el resultado debe ser lo más cercano a cero. Es por eso que en esta métrica el ganador es: Caso Combo</a:t>
            </a:r>
            <a:endParaRPr>
              <a:solidFill>
                <a:schemeClr val="lt1"/>
              </a:solidFill>
              <a:latin typeface="Barlow"/>
              <a:ea typeface="Barlow"/>
              <a:cs typeface="Barlow"/>
              <a:sym typeface="Barlow"/>
            </a:endParaRPr>
          </a:p>
        </p:txBody>
      </p:sp>
      <p:sp>
        <p:nvSpPr>
          <p:cNvPr id="255" name="Google Shape;255;p31"/>
          <p:cNvSpPr txBox="1"/>
          <p:nvPr/>
        </p:nvSpPr>
        <p:spPr>
          <a:xfrm>
            <a:off x="62450" y="2516800"/>
            <a:ext cx="2963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Barlow"/>
                <a:ea typeface="Barlow"/>
                <a:cs typeface="Barlow"/>
                <a:sym typeface="Barlow"/>
              </a:rPr>
              <a:t>Diferencia promedio en el FD</a:t>
            </a:r>
            <a:r>
              <a:rPr b="1" lang="en">
                <a:solidFill>
                  <a:schemeClr val="lt1"/>
                </a:solidFill>
                <a:latin typeface="Barlow"/>
                <a:ea typeface="Barlow"/>
                <a:cs typeface="Barlow"/>
                <a:sym typeface="Barlow"/>
              </a:rPr>
              <a:t>:</a:t>
            </a:r>
            <a:endParaRPr b="1">
              <a:solidFill>
                <a:schemeClr val="lt1"/>
              </a:solidFill>
              <a:latin typeface="Barlow"/>
              <a:ea typeface="Barlow"/>
              <a:cs typeface="Barlow"/>
              <a:sym typeface="Barlow"/>
            </a:endParaRPr>
          </a:p>
          <a:p>
            <a:pPr indent="0" lvl="0" marL="0" rtl="0" algn="l">
              <a:spcBef>
                <a:spcPts val="0"/>
              </a:spcBef>
              <a:spcAft>
                <a:spcPts val="0"/>
              </a:spcAft>
              <a:buNone/>
            </a:pPr>
            <a:r>
              <a:t/>
            </a:r>
            <a:endParaRPr>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Se acuerdan de lo que mencioné al principio de la similitud que tiene el caso base en la amplitud de la onda con los datos medidos, pues es justo en esta métrica que dicha aptitud hará que se lleve el trofeo. Es por eso que en esta métrica el ganador es: Caso Base</a:t>
            </a:r>
            <a:endParaRPr>
              <a:solidFill>
                <a:schemeClr val="lt1"/>
              </a:solidFill>
              <a:latin typeface="Barlow"/>
              <a:ea typeface="Barlow"/>
              <a:cs typeface="Barlow"/>
              <a:sym typeface="Barlow"/>
            </a:endParaRPr>
          </a:p>
        </p:txBody>
      </p:sp>
      <p:sp>
        <p:nvSpPr>
          <p:cNvPr id="256" name="Google Shape;256;p31"/>
          <p:cNvSpPr/>
          <p:nvPr/>
        </p:nvSpPr>
        <p:spPr>
          <a:xfrm>
            <a:off x="3185475" y="1804075"/>
            <a:ext cx="2142900" cy="18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3185475" y="4336000"/>
            <a:ext cx="2142900" cy="18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p:nvPr/>
        </p:nvSpPr>
        <p:spPr>
          <a:xfrm>
            <a:off x="0" y="0"/>
            <a:ext cx="2589900" cy="5143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txBox="1"/>
          <p:nvPr>
            <p:ph type="title"/>
          </p:nvPr>
        </p:nvSpPr>
        <p:spPr>
          <a:xfrm>
            <a:off x="118050" y="233800"/>
            <a:ext cx="23538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700"/>
              <a:t>En resumen:</a:t>
            </a:r>
            <a:endParaRPr sz="3700"/>
          </a:p>
        </p:txBody>
      </p:sp>
      <p:sp>
        <p:nvSpPr>
          <p:cNvPr id="264" name="Google Shape;264;p3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2"/>
          <p:cNvPicPr preferRelativeResize="0"/>
          <p:nvPr/>
        </p:nvPicPr>
        <p:blipFill>
          <a:blip r:embed="rId3">
            <a:alphaModFix/>
          </a:blip>
          <a:stretch>
            <a:fillRect/>
          </a:stretch>
        </p:blipFill>
        <p:spPr>
          <a:xfrm>
            <a:off x="0" y="1404075"/>
            <a:ext cx="9143999" cy="1807647"/>
          </a:xfrm>
          <a:prstGeom prst="rect">
            <a:avLst/>
          </a:prstGeom>
          <a:noFill/>
          <a:ln>
            <a:noFill/>
          </a:ln>
        </p:spPr>
      </p:pic>
      <p:sp>
        <p:nvSpPr>
          <p:cNvPr id="266" name="Google Shape;266;p32"/>
          <p:cNvSpPr txBox="1"/>
          <p:nvPr/>
        </p:nvSpPr>
        <p:spPr>
          <a:xfrm>
            <a:off x="2776800" y="3342750"/>
            <a:ext cx="601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Amigos, la tabla no miente, y aunque sorprendentemente el Caso Base se llevó la victoria en un par de </a:t>
            </a:r>
            <a:r>
              <a:rPr lang="en">
                <a:latin typeface="Barlow"/>
                <a:ea typeface="Barlow"/>
                <a:cs typeface="Barlow"/>
                <a:sym typeface="Barlow"/>
              </a:rPr>
              <a:t>ocasiones</a:t>
            </a:r>
            <a:r>
              <a:rPr lang="en">
                <a:latin typeface="Barlow"/>
                <a:ea typeface="Barlow"/>
                <a:cs typeface="Barlow"/>
                <a:sym typeface="Barlow"/>
              </a:rPr>
              <a:t>, el único y gran ganador en esta rienda de casos es nada más y nada menos que:</a:t>
            </a:r>
            <a:endParaRPr>
              <a:latin typeface="Barlow"/>
              <a:ea typeface="Barlow"/>
              <a:cs typeface="Barlow"/>
              <a:sym typeface="Barlow"/>
            </a:endParaRPr>
          </a:p>
        </p:txBody>
      </p:sp>
      <p:sp>
        <p:nvSpPr>
          <p:cNvPr id="267" name="Google Shape;267;p32"/>
          <p:cNvSpPr txBox="1"/>
          <p:nvPr/>
        </p:nvSpPr>
        <p:spPr>
          <a:xfrm>
            <a:off x="4023600" y="4174050"/>
            <a:ext cx="352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Impact"/>
                <a:ea typeface="Impact"/>
                <a:cs typeface="Impact"/>
                <a:sym typeface="Impact"/>
              </a:rPr>
              <a:t>CASO CO CO CO COMBINADO</a:t>
            </a:r>
            <a:endParaRPr sz="2100">
              <a:latin typeface="Impact"/>
              <a:ea typeface="Impact"/>
              <a:cs typeface="Impact"/>
              <a:sym typeface="Impac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33"/>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3" name="Google Shape;273;p33"/>
          <p:cNvSpPr txBox="1"/>
          <p:nvPr>
            <p:ph type="ctrTitle"/>
          </p:nvPr>
        </p:nvSpPr>
        <p:spPr>
          <a:xfrm>
            <a:off x="514350" y="1690600"/>
            <a:ext cx="5557200" cy="1548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Simulado de temporada cálida evaluando con PPD y PMV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34"/>
          <p:cNvPicPr preferRelativeResize="0"/>
          <p:nvPr/>
        </p:nvPicPr>
        <p:blipFill>
          <a:blip r:embed="rId3">
            <a:alphaModFix/>
          </a:blip>
          <a:stretch>
            <a:fillRect/>
          </a:stretch>
        </p:blipFill>
        <p:spPr>
          <a:xfrm>
            <a:off x="855162" y="898702"/>
            <a:ext cx="7433677" cy="3699400"/>
          </a:xfrm>
          <a:prstGeom prst="rect">
            <a:avLst/>
          </a:prstGeom>
          <a:noFill/>
          <a:ln>
            <a:noFill/>
          </a:ln>
        </p:spPr>
      </p:pic>
      <p:sp>
        <p:nvSpPr>
          <p:cNvPr id="280" name="Google Shape;280;p34"/>
          <p:cNvSpPr txBox="1"/>
          <p:nvPr>
            <p:ph type="title"/>
          </p:nvPr>
        </p:nvSpPr>
        <p:spPr>
          <a:xfrm>
            <a:off x="1988100" y="311700"/>
            <a:ext cx="5167800" cy="47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300"/>
              <a:t>Predicted mean vote (PMV)</a:t>
            </a:r>
            <a:endParaRPr sz="3300"/>
          </a:p>
          <a:p>
            <a:pPr indent="0" lvl="0" marL="0" rtl="0" algn="l">
              <a:spcBef>
                <a:spcPts val="0"/>
              </a:spcBef>
              <a:spcAft>
                <a:spcPts val="0"/>
              </a:spcAft>
              <a:buNone/>
            </a:pPr>
            <a:r>
              <a:t/>
            </a:r>
            <a:endParaRPr sz="3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5"/>
          <p:cNvPicPr preferRelativeResize="0"/>
          <p:nvPr/>
        </p:nvPicPr>
        <p:blipFill>
          <a:blip r:embed="rId3">
            <a:alphaModFix/>
          </a:blip>
          <a:stretch>
            <a:fillRect/>
          </a:stretch>
        </p:blipFill>
        <p:spPr>
          <a:xfrm>
            <a:off x="744162" y="1002451"/>
            <a:ext cx="7655676" cy="3614675"/>
          </a:xfrm>
          <a:prstGeom prst="rect">
            <a:avLst/>
          </a:prstGeom>
          <a:noFill/>
          <a:ln>
            <a:noFill/>
          </a:ln>
        </p:spPr>
      </p:pic>
      <p:sp>
        <p:nvSpPr>
          <p:cNvPr id="287" name="Google Shape;287;p35"/>
          <p:cNvSpPr txBox="1"/>
          <p:nvPr>
            <p:ph type="title"/>
          </p:nvPr>
        </p:nvSpPr>
        <p:spPr>
          <a:xfrm>
            <a:off x="518400" y="228575"/>
            <a:ext cx="8107200" cy="47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300"/>
              <a:t>Predicted percentage of dissatisfied (PPD)</a:t>
            </a:r>
            <a:endParaRPr sz="3300"/>
          </a:p>
          <a:p>
            <a:pPr indent="0" lvl="0" marL="0" rtl="0" algn="l">
              <a:spcBef>
                <a:spcPts val="0"/>
              </a:spcBef>
              <a:spcAft>
                <a:spcPts val="0"/>
              </a:spcAft>
              <a:buNone/>
            </a:pPr>
            <a:r>
              <a:t/>
            </a:r>
            <a:endParaRPr sz="3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36"/>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3" name="Google Shape;293;p36"/>
          <p:cNvSpPr txBox="1"/>
          <p:nvPr>
            <p:ph type="ctrTitle"/>
          </p:nvPr>
        </p:nvSpPr>
        <p:spPr>
          <a:xfrm>
            <a:off x="514350" y="1690600"/>
            <a:ext cx="6346200" cy="1548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Propuesta y simulación de estrategia bioclimática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99" name="Google Shape;299;p37"/>
          <p:cNvPicPr preferRelativeResize="0"/>
          <p:nvPr/>
        </p:nvPicPr>
        <p:blipFill>
          <a:blip r:embed="rId3">
            <a:alphaModFix/>
          </a:blip>
          <a:stretch>
            <a:fillRect/>
          </a:stretch>
        </p:blipFill>
        <p:spPr>
          <a:xfrm>
            <a:off x="69275" y="152400"/>
            <a:ext cx="6451599" cy="4838700"/>
          </a:xfrm>
          <a:prstGeom prst="rect">
            <a:avLst/>
          </a:prstGeom>
          <a:noFill/>
          <a:ln>
            <a:noFill/>
          </a:ln>
        </p:spPr>
      </p:pic>
      <p:pic>
        <p:nvPicPr>
          <p:cNvPr id="300" name="Google Shape;300;p37"/>
          <p:cNvPicPr preferRelativeResize="0"/>
          <p:nvPr/>
        </p:nvPicPr>
        <p:blipFill>
          <a:blip r:embed="rId4">
            <a:alphaModFix/>
          </a:blip>
          <a:stretch>
            <a:fillRect/>
          </a:stretch>
        </p:blipFill>
        <p:spPr>
          <a:xfrm>
            <a:off x="6631699" y="833000"/>
            <a:ext cx="2318325" cy="34774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38"/>
          <p:cNvSpPr txBox="1"/>
          <p:nvPr>
            <p:ph idx="4294967295" type="title"/>
          </p:nvPr>
        </p:nvSpPr>
        <p:spPr>
          <a:xfrm>
            <a:off x="1988100" y="207800"/>
            <a:ext cx="5167800" cy="47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300"/>
              <a:t>Predicted mean vote (PMV)</a:t>
            </a:r>
            <a:endParaRPr sz="3300"/>
          </a:p>
          <a:p>
            <a:pPr indent="0" lvl="0" marL="0" rtl="0" algn="l">
              <a:spcBef>
                <a:spcPts val="0"/>
              </a:spcBef>
              <a:spcAft>
                <a:spcPts val="0"/>
              </a:spcAft>
              <a:buNone/>
            </a:pPr>
            <a:r>
              <a:t/>
            </a:r>
            <a:endParaRPr sz="3300"/>
          </a:p>
        </p:txBody>
      </p:sp>
      <p:pic>
        <p:nvPicPr>
          <p:cNvPr id="307" name="Google Shape;307;p38"/>
          <p:cNvPicPr preferRelativeResize="0"/>
          <p:nvPr/>
        </p:nvPicPr>
        <p:blipFill>
          <a:blip r:embed="rId3">
            <a:alphaModFix/>
          </a:blip>
          <a:stretch>
            <a:fillRect/>
          </a:stretch>
        </p:blipFill>
        <p:spPr>
          <a:xfrm>
            <a:off x="619688" y="835100"/>
            <a:ext cx="7904614" cy="37623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39"/>
          <p:cNvPicPr preferRelativeResize="0"/>
          <p:nvPr/>
        </p:nvPicPr>
        <p:blipFill>
          <a:blip r:embed="rId3">
            <a:alphaModFix/>
          </a:blip>
          <a:stretch>
            <a:fillRect/>
          </a:stretch>
        </p:blipFill>
        <p:spPr>
          <a:xfrm>
            <a:off x="669651" y="682625"/>
            <a:ext cx="7804698" cy="3778247"/>
          </a:xfrm>
          <a:prstGeom prst="rect">
            <a:avLst/>
          </a:prstGeom>
          <a:noFill/>
          <a:ln>
            <a:noFill/>
          </a:ln>
        </p:spPr>
      </p:pic>
      <p:sp>
        <p:nvSpPr>
          <p:cNvPr id="314" name="Google Shape;314;p39"/>
          <p:cNvSpPr txBox="1"/>
          <p:nvPr/>
        </p:nvSpPr>
        <p:spPr>
          <a:xfrm>
            <a:off x="2425050" y="4532950"/>
            <a:ext cx="429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Logramos una diferencia porcentual del: </a:t>
            </a:r>
            <a:endParaRPr/>
          </a:p>
          <a:p>
            <a:pPr indent="0" lvl="0" marL="0" rtl="0" algn="ctr">
              <a:spcBef>
                <a:spcPts val="0"/>
              </a:spcBef>
              <a:spcAft>
                <a:spcPts val="0"/>
              </a:spcAft>
              <a:buNone/>
            </a:pPr>
            <a:r>
              <a:rPr lang="en"/>
              <a:t>6.26%</a:t>
            </a:r>
            <a:endParaRPr/>
          </a:p>
        </p:txBody>
      </p:sp>
      <p:sp>
        <p:nvSpPr>
          <p:cNvPr id="315" name="Google Shape;315;p39"/>
          <p:cNvSpPr txBox="1"/>
          <p:nvPr>
            <p:ph idx="4294967295" type="title"/>
          </p:nvPr>
        </p:nvSpPr>
        <p:spPr>
          <a:xfrm>
            <a:off x="518400" y="228575"/>
            <a:ext cx="8107200" cy="47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300"/>
              <a:t>Predicted percentage of dissatisfied (PPD)</a:t>
            </a:r>
            <a:endParaRPr sz="3300"/>
          </a:p>
          <a:p>
            <a:pPr indent="0" lvl="0" marL="0" rtl="0" algn="l">
              <a:spcBef>
                <a:spcPts val="0"/>
              </a:spcBef>
              <a:spcAft>
                <a:spcPts val="0"/>
              </a:spcAft>
              <a:buNone/>
            </a:pPr>
            <a:r>
              <a:t/>
            </a:r>
            <a:endParaRPr sz="3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9" name="Shape 319"/>
        <p:cNvGrpSpPr/>
        <p:nvPr/>
      </p:nvGrpSpPr>
      <p:grpSpPr>
        <a:xfrm>
          <a:off x="0" y="0"/>
          <a:ext cx="0" cy="0"/>
          <a:chOff x="0" y="0"/>
          <a:chExt cx="0" cy="0"/>
        </a:xfrm>
      </p:grpSpPr>
      <p:sp>
        <p:nvSpPr>
          <p:cNvPr id="320" name="Google Shape;320;p40"/>
          <p:cNvSpPr txBox="1"/>
          <p:nvPr>
            <p:ph idx="1" type="body"/>
          </p:nvPr>
        </p:nvSpPr>
        <p:spPr>
          <a:xfrm>
            <a:off x="1242875" y="412525"/>
            <a:ext cx="4784400" cy="974100"/>
          </a:xfrm>
          <a:prstGeom prst="rect">
            <a:avLst/>
          </a:prstGeom>
        </p:spPr>
        <p:txBody>
          <a:bodyPr anchorCtr="0" anchor="b" bIns="0" lIns="0" spcFirstLastPara="1" rIns="0" wrap="square" tIns="0">
            <a:noAutofit/>
          </a:bodyPr>
          <a:lstStyle/>
          <a:p>
            <a:pPr indent="0" lvl="0" marL="0" rtl="0" algn="l">
              <a:spcBef>
                <a:spcPts val="0"/>
              </a:spcBef>
              <a:spcAft>
                <a:spcPts val="800"/>
              </a:spcAft>
              <a:buNone/>
            </a:pPr>
            <a:r>
              <a:rPr lang="en"/>
              <a:t>Conclusiones:</a:t>
            </a:r>
            <a:endParaRPr/>
          </a:p>
        </p:txBody>
      </p:sp>
      <p:sp>
        <p:nvSpPr>
          <p:cNvPr id="321" name="Google Shape;321;p4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0"/>
          <p:cNvSpPr/>
          <p:nvPr/>
        </p:nvSpPr>
        <p:spPr>
          <a:xfrm>
            <a:off x="563125" y="1597450"/>
            <a:ext cx="2152500" cy="1348200"/>
          </a:xfrm>
          <a:prstGeom prst="round2DiagRect">
            <a:avLst>
              <a:gd fmla="val 16667" name="adj1"/>
              <a:gd fmla="val 0" name="adj2"/>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Ventajas de usar AFN</a:t>
            </a:r>
            <a:endParaRPr b="1">
              <a:solidFill>
                <a:schemeClr val="dk1"/>
              </a:solidFill>
            </a:endParaRPr>
          </a:p>
        </p:txBody>
      </p:sp>
      <p:sp>
        <p:nvSpPr>
          <p:cNvPr id="323" name="Google Shape;323;p40"/>
          <p:cNvSpPr/>
          <p:nvPr/>
        </p:nvSpPr>
        <p:spPr>
          <a:xfrm>
            <a:off x="487150" y="3288375"/>
            <a:ext cx="2152500" cy="1348200"/>
          </a:xfrm>
          <a:prstGeom prst="round2DiagRect">
            <a:avLst>
              <a:gd fmla="val 16667" name="adj1"/>
              <a:gd fmla="val 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Resultados en PMV</a:t>
            </a:r>
            <a:endParaRPr b="1">
              <a:solidFill>
                <a:schemeClr val="dk1"/>
              </a:solidFill>
            </a:endParaRPr>
          </a:p>
        </p:txBody>
      </p:sp>
      <p:sp>
        <p:nvSpPr>
          <p:cNvPr id="324" name="Google Shape;324;p40"/>
          <p:cNvSpPr/>
          <p:nvPr/>
        </p:nvSpPr>
        <p:spPr>
          <a:xfrm>
            <a:off x="5817050" y="1663400"/>
            <a:ext cx="2152500" cy="1348200"/>
          </a:xfrm>
          <a:prstGeom prst="round2DiagRect">
            <a:avLst>
              <a:gd fmla="val 16667" name="adj1"/>
              <a:gd fmla="val 0" name="adj2"/>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Resultados de la </a:t>
            </a:r>
            <a:r>
              <a:rPr b="1" lang="en">
                <a:solidFill>
                  <a:schemeClr val="dk1"/>
                </a:solidFill>
              </a:rPr>
              <a:t>estrategia</a:t>
            </a:r>
            <a:r>
              <a:rPr b="1" lang="en">
                <a:solidFill>
                  <a:schemeClr val="dk1"/>
                </a:solidFill>
              </a:rPr>
              <a:t> bioclimática</a:t>
            </a:r>
            <a:endParaRPr b="1">
              <a:solidFill>
                <a:schemeClr val="dk1"/>
              </a:solidFill>
            </a:endParaRPr>
          </a:p>
        </p:txBody>
      </p:sp>
      <p:sp>
        <p:nvSpPr>
          <p:cNvPr id="325" name="Google Shape;325;p40"/>
          <p:cNvSpPr/>
          <p:nvPr/>
        </p:nvSpPr>
        <p:spPr>
          <a:xfrm>
            <a:off x="5895050" y="3288375"/>
            <a:ext cx="2152500" cy="1348200"/>
          </a:xfrm>
          <a:prstGeom prst="round2DiagRect">
            <a:avLst>
              <a:gd fmla="val 16667" name="adj1"/>
              <a:gd fmla="val 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Coeficientes de infiltración seleccionados y absortancia</a:t>
            </a:r>
            <a:endParaRPr b="1">
              <a:solidFill>
                <a:schemeClr val="dk1"/>
              </a:solidFill>
            </a:endParaRPr>
          </a:p>
        </p:txBody>
      </p:sp>
      <p:pic>
        <p:nvPicPr>
          <p:cNvPr id="326" name="Google Shape;326;p40"/>
          <p:cNvPicPr preferRelativeResize="0"/>
          <p:nvPr/>
        </p:nvPicPr>
        <p:blipFill>
          <a:blip r:embed="rId3">
            <a:alphaModFix/>
          </a:blip>
          <a:stretch>
            <a:fillRect/>
          </a:stretch>
        </p:blipFill>
        <p:spPr>
          <a:xfrm>
            <a:off x="3195700" y="2147100"/>
            <a:ext cx="2095500" cy="209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4"/>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4" name="Google Shape;84;p14"/>
          <p:cNvSpPr txBox="1"/>
          <p:nvPr>
            <p:ph type="ctrTitle"/>
          </p:nvPr>
        </p:nvSpPr>
        <p:spPr>
          <a:xfrm>
            <a:off x="514350" y="2263175"/>
            <a:ext cx="6919500" cy="631200"/>
          </a:xfrm>
          <a:prstGeom prst="rect">
            <a:avLst/>
          </a:prstGeom>
        </p:spPr>
        <p:txBody>
          <a:bodyPr anchorCtr="0" anchor="ctr" bIns="0" lIns="0" spcFirstLastPara="1" rIns="0" wrap="square" tIns="0">
            <a:noAutofit/>
          </a:bodyPr>
          <a:lstStyle/>
          <a:p>
            <a:pPr indent="0" lvl="0" marL="0" rtl="0" algn="l">
              <a:lnSpc>
                <a:spcPct val="115000"/>
              </a:lnSpc>
              <a:spcBef>
                <a:spcPts val="300"/>
              </a:spcBef>
              <a:spcAft>
                <a:spcPts val="0"/>
              </a:spcAft>
              <a:buNone/>
            </a:pPr>
            <a:r>
              <a:t/>
            </a:r>
            <a:endParaRPr b="0" sz="12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rPr lang="en"/>
              <a:t>Simplificaciones, características y datos disponibles </a:t>
            </a:r>
            <a:r>
              <a:rPr lang="e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0" name="Shape 330"/>
        <p:cNvGrpSpPr/>
        <p:nvPr/>
      </p:nvGrpSpPr>
      <p:grpSpPr>
        <a:xfrm>
          <a:off x="0" y="0"/>
          <a:ext cx="0" cy="0"/>
          <a:chOff x="0" y="0"/>
          <a:chExt cx="0" cy="0"/>
        </a:xfrm>
      </p:grpSpPr>
      <p:grpSp>
        <p:nvGrpSpPr>
          <p:cNvPr id="331" name="Google Shape;331;p41"/>
          <p:cNvGrpSpPr/>
          <p:nvPr/>
        </p:nvGrpSpPr>
        <p:grpSpPr>
          <a:xfrm>
            <a:off x="2022225" y="672067"/>
            <a:ext cx="5424155" cy="2504158"/>
            <a:chOff x="-14" y="-3024450"/>
            <a:chExt cx="14464414" cy="6677755"/>
          </a:xfrm>
        </p:grpSpPr>
        <p:sp>
          <p:nvSpPr>
            <p:cNvPr id="332" name="Google Shape;332;p41"/>
            <p:cNvSpPr txBox="1"/>
            <p:nvPr/>
          </p:nvSpPr>
          <p:spPr>
            <a:xfrm>
              <a:off x="865700" y="-3024450"/>
              <a:ext cx="13598700" cy="307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7500">
                  <a:solidFill>
                    <a:schemeClr val="lt1"/>
                  </a:solidFill>
                  <a:latin typeface="Barlow"/>
                  <a:ea typeface="Barlow"/>
                  <a:cs typeface="Barlow"/>
                  <a:sym typeface="Barlow"/>
                </a:rPr>
                <a:t>¡GRACIAS!</a:t>
              </a:r>
              <a:endParaRPr sz="700">
                <a:solidFill>
                  <a:schemeClr val="lt1"/>
                </a:solidFill>
                <a:latin typeface="Barlow"/>
                <a:ea typeface="Barlow"/>
                <a:cs typeface="Barlow"/>
                <a:sym typeface="Barlow"/>
              </a:endParaRPr>
            </a:p>
          </p:txBody>
        </p:sp>
        <p:sp>
          <p:nvSpPr>
            <p:cNvPr id="333" name="Google Shape;333;p41"/>
            <p:cNvSpPr txBox="1"/>
            <p:nvPr/>
          </p:nvSpPr>
          <p:spPr>
            <a:xfrm>
              <a:off x="-14" y="3365905"/>
              <a:ext cx="13598700" cy="2874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t/>
              </a:r>
              <a:endParaRPr sz="700">
                <a:solidFill>
                  <a:schemeClr val="dk1"/>
                </a:solidFill>
                <a:latin typeface="Barlow"/>
                <a:ea typeface="Barlow"/>
                <a:cs typeface="Barlow"/>
                <a:sym typeface="Barlow"/>
              </a:endParaRPr>
            </a:p>
          </p:txBody>
        </p:sp>
      </p:grpSp>
      <p:sp>
        <p:nvSpPr>
          <p:cNvPr id="334" name="Google Shape;334;p41"/>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35" name="Google Shape;335;p41"/>
          <p:cNvSpPr/>
          <p:nvPr/>
        </p:nvSpPr>
        <p:spPr>
          <a:xfrm rot="5400000">
            <a:off x="449630" y="3659626"/>
            <a:ext cx="1219200" cy="1219197"/>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36" name="Google Shape;336;p41"/>
          <p:cNvSpPr/>
          <p:nvPr/>
        </p:nvSpPr>
        <p:spPr>
          <a:xfrm>
            <a:off x="7446365" y="514350"/>
            <a:ext cx="1400232" cy="700708"/>
          </a:xfrm>
          <a:custGeom>
            <a:rect b="b" l="l" r="r" t="t"/>
            <a:pathLst>
              <a:path extrusionOk="0" h="1401415" w="2800464">
                <a:moveTo>
                  <a:pt x="2800465" y="0"/>
                </a:moveTo>
                <a:cubicBezTo>
                  <a:pt x="2800465" y="774093"/>
                  <a:pt x="2173142" y="1401416"/>
                  <a:pt x="1399049" y="1401416"/>
                </a:cubicBezTo>
                <a:cubicBezTo>
                  <a:pt x="624956" y="1401416"/>
                  <a:pt x="0" y="774093"/>
                  <a:pt x="0" y="0"/>
                </a:cubicBezTo>
                <a:lnTo>
                  <a:pt x="2800465" y="0"/>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37" name="Google Shape;337;p4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38" name="Google Shape;338;p41"/>
          <p:cNvPicPr preferRelativeResize="0"/>
          <p:nvPr/>
        </p:nvPicPr>
        <p:blipFill>
          <a:blip r:embed="rId3">
            <a:alphaModFix/>
          </a:blip>
          <a:stretch>
            <a:fillRect/>
          </a:stretch>
        </p:blipFill>
        <p:spPr>
          <a:xfrm>
            <a:off x="2465763" y="1851675"/>
            <a:ext cx="4212475" cy="289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 name="Shape 88"/>
        <p:cNvGrpSpPr/>
        <p:nvPr/>
      </p:nvGrpSpPr>
      <p:grpSpPr>
        <a:xfrm>
          <a:off x="0" y="0"/>
          <a:ext cx="0" cy="0"/>
          <a:chOff x="0" y="0"/>
          <a:chExt cx="0" cy="0"/>
        </a:xfrm>
      </p:grpSpPr>
      <p:sp>
        <p:nvSpPr>
          <p:cNvPr id="89" name="Google Shape;89;p15"/>
          <p:cNvSpPr/>
          <p:nvPr/>
        </p:nvSpPr>
        <p:spPr>
          <a:xfrm>
            <a:off x="6129125" y="0"/>
            <a:ext cx="3015000" cy="5143500"/>
          </a:xfrm>
          <a:prstGeom prst="rect">
            <a:avLst/>
          </a:prstGeom>
          <a:solidFill>
            <a:srgbClr val="CC412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 name="Google Shape;90;p1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5"/>
          <p:cNvSpPr txBox="1"/>
          <p:nvPr>
            <p:ph idx="1" type="subTitle"/>
          </p:nvPr>
        </p:nvSpPr>
        <p:spPr>
          <a:xfrm>
            <a:off x="-12" y="1044375"/>
            <a:ext cx="3993000" cy="288300"/>
          </a:xfrm>
          <a:prstGeom prst="rect">
            <a:avLst/>
          </a:prstGeom>
        </p:spPr>
        <p:txBody>
          <a:bodyPr anchorCtr="0" anchor="t" bIns="0" lIns="0" spcFirstLastPara="1" rIns="0" wrap="square" tIns="0">
            <a:noAutofit/>
          </a:bodyPr>
          <a:lstStyle/>
          <a:p>
            <a:pPr indent="-330200" lvl="0" marL="457200" rtl="0" algn="just">
              <a:spcBef>
                <a:spcPts val="0"/>
              </a:spcBef>
              <a:spcAft>
                <a:spcPts val="0"/>
              </a:spcAft>
              <a:buSzPts val="1600"/>
              <a:buChar char="●"/>
            </a:pPr>
            <a:r>
              <a:rPr lang="en"/>
              <a:t>Para evitar complicaciones con la geometría de las ventanas en forma de L de la parte de enfrente del cubículo, se realizó una sola ventana aumentando su área, de tal manera que se abarcara el área de los dos ventanas que se encontraban en la parte superior. </a:t>
            </a:r>
            <a:endParaRPr/>
          </a:p>
        </p:txBody>
      </p:sp>
      <p:pic>
        <p:nvPicPr>
          <p:cNvPr id="92" name="Google Shape;92;p15"/>
          <p:cNvPicPr preferRelativeResize="0"/>
          <p:nvPr/>
        </p:nvPicPr>
        <p:blipFill>
          <a:blip r:embed="rId3">
            <a:alphaModFix/>
          </a:blip>
          <a:stretch>
            <a:fillRect/>
          </a:stretch>
        </p:blipFill>
        <p:spPr>
          <a:xfrm>
            <a:off x="4349875" y="514350"/>
            <a:ext cx="4259675" cy="4114800"/>
          </a:xfrm>
          <a:prstGeom prst="rect">
            <a:avLst/>
          </a:prstGeom>
          <a:noFill/>
          <a:ln cap="flat" cmpd="sng" w="19050">
            <a:solidFill>
              <a:srgbClr val="000000"/>
            </a:solidFill>
            <a:prstDash val="solid"/>
            <a:round/>
            <a:headEnd len="sm" w="sm" type="none"/>
            <a:tailEnd len="sm" w="sm" type="none"/>
          </a:ln>
        </p:spPr>
      </p:pic>
      <p:sp>
        <p:nvSpPr>
          <p:cNvPr id="93" name="Google Shape;93;p15"/>
          <p:cNvSpPr txBox="1"/>
          <p:nvPr/>
        </p:nvSpPr>
        <p:spPr>
          <a:xfrm>
            <a:off x="118600" y="582675"/>
            <a:ext cx="39930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dk1"/>
                </a:solidFill>
                <a:latin typeface="Barlow"/>
                <a:ea typeface="Barlow"/>
                <a:cs typeface="Barlow"/>
                <a:sym typeface="Barlow"/>
              </a:rPr>
              <a:t>1.</a:t>
            </a:r>
            <a:r>
              <a:rPr b="1" lang="en" sz="2000">
                <a:solidFill>
                  <a:schemeClr val="dk1"/>
                </a:solidFill>
                <a:latin typeface="Barlow"/>
                <a:ea typeface="Barlow"/>
                <a:cs typeface="Barlow"/>
                <a:sym typeface="Barlow"/>
              </a:rPr>
              <a:t> Simplificaciones en geometría </a:t>
            </a:r>
            <a:endParaRPr/>
          </a:p>
        </p:txBody>
      </p:sp>
      <p:pic>
        <p:nvPicPr>
          <p:cNvPr id="94" name="Google Shape;94;p15"/>
          <p:cNvPicPr preferRelativeResize="0"/>
          <p:nvPr/>
        </p:nvPicPr>
        <p:blipFill>
          <a:blip r:embed="rId4">
            <a:alphaModFix/>
          </a:blip>
          <a:stretch>
            <a:fillRect/>
          </a:stretch>
        </p:blipFill>
        <p:spPr>
          <a:xfrm>
            <a:off x="986888" y="3145212"/>
            <a:ext cx="2019226" cy="1846725"/>
          </a:xfrm>
          <a:prstGeom prst="rect">
            <a:avLst/>
          </a:prstGeom>
          <a:noFill/>
          <a:ln cap="flat" cmpd="sng" w="19050">
            <a:solidFill>
              <a:schemeClr val="dk1"/>
            </a:solidFill>
            <a:prstDash val="solid"/>
            <a:round/>
            <a:headEnd len="sm" w="sm" type="none"/>
            <a:tailEnd len="sm" w="sm" type="none"/>
          </a:ln>
        </p:spPr>
      </p:pic>
      <p:sp>
        <p:nvSpPr>
          <p:cNvPr id="95" name="Google Shape;95;p15"/>
          <p:cNvSpPr txBox="1"/>
          <p:nvPr/>
        </p:nvSpPr>
        <p:spPr>
          <a:xfrm>
            <a:off x="1561338" y="4749851"/>
            <a:ext cx="121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a:ea typeface="Barlow"/>
                <a:cs typeface="Barlow"/>
                <a:sym typeface="Barlow"/>
              </a:rPr>
              <a:t>Ventana en L</a:t>
            </a:r>
            <a:endParaRPr sz="1000">
              <a:latin typeface="Barlow"/>
              <a:ea typeface="Barlow"/>
              <a:cs typeface="Barlow"/>
              <a:sym typeface="Barlow"/>
            </a:endParaRPr>
          </a:p>
        </p:txBody>
      </p:sp>
      <p:sp>
        <p:nvSpPr>
          <p:cNvPr id="96" name="Google Shape;96;p15"/>
          <p:cNvSpPr txBox="1"/>
          <p:nvPr/>
        </p:nvSpPr>
        <p:spPr>
          <a:xfrm>
            <a:off x="6129125" y="4360925"/>
            <a:ext cx="186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a:ea typeface="Barlow"/>
                <a:cs typeface="Barlow"/>
                <a:sym typeface="Barlow"/>
              </a:rPr>
              <a:t>Ventana con área extendida </a:t>
            </a:r>
            <a:endParaRPr sz="1000">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0" name="Shape 100"/>
        <p:cNvGrpSpPr/>
        <p:nvPr/>
      </p:nvGrpSpPr>
      <p:grpSpPr>
        <a:xfrm>
          <a:off x="0" y="0"/>
          <a:ext cx="0" cy="0"/>
          <a:chOff x="0" y="0"/>
          <a:chExt cx="0" cy="0"/>
        </a:xfrm>
      </p:grpSpPr>
      <p:sp>
        <p:nvSpPr>
          <p:cNvPr id="101" name="Google Shape;101;p16"/>
          <p:cNvSpPr/>
          <p:nvPr/>
        </p:nvSpPr>
        <p:spPr>
          <a:xfrm>
            <a:off x="6129125" y="0"/>
            <a:ext cx="3015000" cy="5143500"/>
          </a:xfrm>
          <a:prstGeom prst="rect">
            <a:avLst/>
          </a:prstGeom>
          <a:solidFill>
            <a:srgbClr val="134F5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 name="Google Shape;102;p1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6"/>
          <p:cNvSpPr txBox="1"/>
          <p:nvPr>
            <p:ph idx="1" type="subTitle"/>
          </p:nvPr>
        </p:nvSpPr>
        <p:spPr>
          <a:xfrm>
            <a:off x="0" y="1315625"/>
            <a:ext cx="3255000" cy="288300"/>
          </a:xfrm>
          <a:prstGeom prst="rect">
            <a:avLst/>
          </a:prstGeom>
        </p:spPr>
        <p:txBody>
          <a:bodyPr anchorCtr="0" anchor="t" bIns="0" lIns="0" spcFirstLastPara="1" rIns="0" wrap="square" tIns="0">
            <a:noAutofit/>
          </a:bodyPr>
          <a:lstStyle/>
          <a:p>
            <a:pPr indent="-330200" lvl="0" marL="457200" rtl="0" algn="just">
              <a:spcBef>
                <a:spcPts val="0"/>
              </a:spcBef>
              <a:spcAft>
                <a:spcPts val="0"/>
              </a:spcAft>
              <a:buSzPts val="1600"/>
              <a:buChar char="●"/>
            </a:pPr>
            <a:r>
              <a:rPr lang="en"/>
              <a:t>Se optó por colocar ventanas traseras </a:t>
            </a:r>
            <a:r>
              <a:rPr lang="en"/>
              <a:t>únicamente</a:t>
            </a:r>
            <a:r>
              <a:rPr lang="en"/>
              <a:t> en el </a:t>
            </a:r>
            <a:r>
              <a:rPr lang="en"/>
              <a:t>cubículo</a:t>
            </a:r>
            <a:r>
              <a:rPr lang="en"/>
              <a:t> del Dr Jorge Rojas, ya que para nosotros fue el único espacio relevante para la </a:t>
            </a:r>
            <a:r>
              <a:rPr lang="en"/>
              <a:t>asignación</a:t>
            </a:r>
            <a:r>
              <a:rPr lang="en"/>
              <a:t> de la infiltración. (Las ventanas que se colocaron en la parte de enfrente en los otros </a:t>
            </a:r>
            <a:r>
              <a:rPr lang="en"/>
              <a:t>cubículos</a:t>
            </a:r>
            <a:r>
              <a:rPr lang="en"/>
              <a:t> fue por </a:t>
            </a:r>
            <a:r>
              <a:rPr lang="en"/>
              <a:t>cuestión</a:t>
            </a:r>
            <a:r>
              <a:rPr lang="en"/>
              <a:t> de estética)</a:t>
            </a:r>
            <a:endParaRPr/>
          </a:p>
        </p:txBody>
      </p:sp>
      <p:sp>
        <p:nvSpPr>
          <p:cNvPr id="104" name="Google Shape;104;p16"/>
          <p:cNvSpPr txBox="1"/>
          <p:nvPr/>
        </p:nvSpPr>
        <p:spPr>
          <a:xfrm>
            <a:off x="118600" y="813275"/>
            <a:ext cx="39930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dk1"/>
                </a:solidFill>
                <a:latin typeface="Barlow"/>
                <a:ea typeface="Barlow"/>
                <a:cs typeface="Barlow"/>
                <a:sym typeface="Barlow"/>
              </a:rPr>
              <a:t>2. Simplificaciones en geometría </a:t>
            </a:r>
            <a:endParaRPr/>
          </a:p>
        </p:txBody>
      </p:sp>
      <p:sp>
        <p:nvSpPr>
          <p:cNvPr id="105" name="Google Shape;105;p16"/>
          <p:cNvSpPr txBox="1"/>
          <p:nvPr/>
        </p:nvSpPr>
        <p:spPr>
          <a:xfrm>
            <a:off x="1561338" y="4749851"/>
            <a:ext cx="121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Barlow"/>
              <a:ea typeface="Barlow"/>
              <a:cs typeface="Barlow"/>
              <a:sym typeface="Barlow"/>
            </a:endParaRPr>
          </a:p>
        </p:txBody>
      </p:sp>
      <p:pic>
        <p:nvPicPr>
          <p:cNvPr id="106" name="Google Shape;106;p16"/>
          <p:cNvPicPr preferRelativeResize="0"/>
          <p:nvPr/>
        </p:nvPicPr>
        <p:blipFill>
          <a:blip r:embed="rId3">
            <a:alphaModFix/>
          </a:blip>
          <a:stretch>
            <a:fillRect/>
          </a:stretch>
        </p:blipFill>
        <p:spPr>
          <a:xfrm>
            <a:off x="4269500" y="813275"/>
            <a:ext cx="4410149" cy="338592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0" name="Shape 110"/>
        <p:cNvGrpSpPr/>
        <p:nvPr/>
      </p:nvGrpSpPr>
      <p:grpSpPr>
        <a:xfrm>
          <a:off x="0" y="0"/>
          <a:ext cx="0" cy="0"/>
          <a:chOff x="0" y="0"/>
          <a:chExt cx="0" cy="0"/>
        </a:xfrm>
      </p:grpSpPr>
      <p:sp>
        <p:nvSpPr>
          <p:cNvPr id="111" name="Google Shape;111;p17"/>
          <p:cNvSpPr/>
          <p:nvPr/>
        </p:nvSpPr>
        <p:spPr>
          <a:xfrm>
            <a:off x="6129125" y="0"/>
            <a:ext cx="3015000" cy="5143500"/>
          </a:xfrm>
          <a:prstGeom prst="rect">
            <a:avLst/>
          </a:prstGeom>
          <a:solidFill>
            <a:srgbClr val="741B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 name="Google Shape;112;p1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7"/>
          <p:cNvSpPr txBox="1"/>
          <p:nvPr>
            <p:ph idx="1" type="subTitle"/>
          </p:nvPr>
        </p:nvSpPr>
        <p:spPr>
          <a:xfrm>
            <a:off x="-1" y="1556725"/>
            <a:ext cx="3737100" cy="288300"/>
          </a:xfrm>
          <a:prstGeom prst="rect">
            <a:avLst/>
          </a:prstGeom>
        </p:spPr>
        <p:txBody>
          <a:bodyPr anchorCtr="0" anchor="t" bIns="0" lIns="0" spcFirstLastPara="1" rIns="0" wrap="square" tIns="0">
            <a:noAutofit/>
          </a:bodyPr>
          <a:lstStyle/>
          <a:p>
            <a:pPr indent="-330200" lvl="0" marL="457200" rtl="0" algn="just">
              <a:spcBef>
                <a:spcPts val="0"/>
              </a:spcBef>
              <a:spcAft>
                <a:spcPts val="0"/>
              </a:spcAft>
              <a:buSzPts val="1600"/>
              <a:buChar char="●"/>
            </a:pPr>
            <a:r>
              <a:rPr lang="en"/>
              <a:t>Con la intención  de </a:t>
            </a:r>
            <a:r>
              <a:rPr lang="en"/>
              <a:t>cumplir</a:t>
            </a:r>
            <a:r>
              <a:rPr lang="en"/>
              <a:t> la condición de </a:t>
            </a:r>
            <a:r>
              <a:rPr lang="en"/>
              <a:t>sombreamiento, se decidió ocupar la herramienta de OpenStudio “Shading Surface”</a:t>
            </a:r>
            <a:r>
              <a:rPr lang="en"/>
              <a:t>  para simular las proyecciones de sombra, se contempló la altura del edificio vecino real y la distancia de </a:t>
            </a:r>
            <a:r>
              <a:rPr lang="en"/>
              <a:t>separación</a:t>
            </a:r>
            <a:r>
              <a:rPr lang="en"/>
              <a:t> entre una </a:t>
            </a:r>
            <a:r>
              <a:rPr lang="en"/>
              <a:t>construcción</a:t>
            </a:r>
            <a:r>
              <a:rPr lang="en"/>
              <a:t> y otra.</a:t>
            </a:r>
            <a:endParaRPr/>
          </a:p>
        </p:txBody>
      </p:sp>
      <p:sp>
        <p:nvSpPr>
          <p:cNvPr id="114" name="Google Shape;114;p17"/>
          <p:cNvSpPr txBox="1"/>
          <p:nvPr/>
        </p:nvSpPr>
        <p:spPr>
          <a:xfrm>
            <a:off x="50225" y="994575"/>
            <a:ext cx="39930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chemeClr val="dk1"/>
                </a:solidFill>
                <a:latin typeface="Barlow"/>
                <a:ea typeface="Barlow"/>
                <a:cs typeface="Barlow"/>
                <a:sym typeface="Barlow"/>
              </a:rPr>
              <a:t>3. Simplificaciones en geometría </a:t>
            </a:r>
            <a:endParaRPr/>
          </a:p>
        </p:txBody>
      </p:sp>
      <p:pic>
        <p:nvPicPr>
          <p:cNvPr id="115" name="Google Shape;115;p17"/>
          <p:cNvPicPr preferRelativeResize="0"/>
          <p:nvPr/>
        </p:nvPicPr>
        <p:blipFill>
          <a:blip r:embed="rId3">
            <a:alphaModFix/>
          </a:blip>
          <a:stretch>
            <a:fillRect/>
          </a:stretch>
        </p:blipFill>
        <p:spPr>
          <a:xfrm>
            <a:off x="4111600" y="1210100"/>
            <a:ext cx="4813174" cy="282835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119" name="Shape 119"/>
        <p:cNvGrpSpPr/>
        <p:nvPr/>
      </p:nvGrpSpPr>
      <p:grpSpPr>
        <a:xfrm>
          <a:off x="0" y="0"/>
          <a:ext cx="0" cy="0"/>
          <a:chOff x="0" y="0"/>
          <a:chExt cx="0" cy="0"/>
        </a:xfrm>
      </p:grpSpPr>
      <p:sp>
        <p:nvSpPr>
          <p:cNvPr id="120" name="Google Shape;120;p1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18"/>
          <p:cNvSpPr txBox="1"/>
          <p:nvPr/>
        </p:nvSpPr>
        <p:spPr>
          <a:xfrm>
            <a:off x="369750" y="823325"/>
            <a:ext cx="45327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800">
                <a:solidFill>
                  <a:schemeClr val="dk1"/>
                </a:solidFill>
                <a:latin typeface="Barlow"/>
                <a:ea typeface="Barlow"/>
                <a:cs typeface="Barlow"/>
                <a:sym typeface="Barlow"/>
              </a:rPr>
              <a:t> </a:t>
            </a:r>
            <a:r>
              <a:rPr b="1" lang="en" sz="2800">
                <a:solidFill>
                  <a:schemeClr val="dk1"/>
                </a:solidFill>
                <a:latin typeface="Barlow"/>
                <a:ea typeface="Barlow"/>
                <a:cs typeface="Barlow"/>
                <a:sym typeface="Barlow"/>
              </a:rPr>
              <a:t>Condiciones</a:t>
            </a:r>
            <a:r>
              <a:rPr b="1" lang="en" sz="2800">
                <a:solidFill>
                  <a:schemeClr val="dk1"/>
                </a:solidFill>
                <a:latin typeface="Barlow"/>
                <a:ea typeface="Barlow"/>
                <a:cs typeface="Barlow"/>
                <a:sym typeface="Barlow"/>
              </a:rPr>
              <a:t> de frontera </a:t>
            </a:r>
            <a:endParaRPr sz="2200"/>
          </a:p>
        </p:txBody>
      </p:sp>
      <p:pic>
        <p:nvPicPr>
          <p:cNvPr id="122" name="Google Shape;122;p18"/>
          <p:cNvPicPr preferRelativeResize="0"/>
          <p:nvPr/>
        </p:nvPicPr>
        <p:blipFill>
          <a:blip r:embed="rId3">
            <a:alphaModFix/>
          </a:blip>
          <a:stretch>
            <a:fillRect/>
          </a:stretch>
        </p:blipFill>
        <p:spPr>
          <a:xfrm>
            <a:off x="4771875" y="100438"/>
            <a:ext cx="2765400" cy="2508000"/>
          </a:xfrm>
          <a:prstGeom prst="ellipse">
            <a:avLst/>
          </a:prstGeom>
          <a:noFill/>
          <a:ln cap="flat" cmpd="sng" w="38100">
            <a:solidFill>
              <a:schemeClr val="dk1"/>
            </a:solidFill>
            <a:prstDash val="solid"/>
            <a:round/>
            <a:headEnd len="sm" w="sm" type="none"/>
            <a:tailEnd len="sm" w="sm" type="none"/>
          </a:ln>
        </p:spPr>
      </p:pic>
      <p:pic>
        <p:nvPicPr>
          <p:cNvPr id="123" name="Google Shape;123;p18"/>
          <p:cNvPicPr preferRelativeResize="0"/>
          <p:nvPr/>
        </p:nvPicPr>
        <p:blipFill>
          <a:blip r:embed="rId4">
            <a:alphaModFix/>
          </a:blip>
          <a:stretch>
            <a:fillRect/>
          </a:stretch>
        </p:blipFill>
        <p:spPr>
          <a:xfrm>
            <a:off x="6228425" y="2608450"/>
            <a:ext cx="2515500" cy="2378700"/>
          </a:xfrm>
          <a:prstGeom prst="ellipse">
            <a:avLst/>
          </a:prstGeom>
          <a:noFill/>
          <a:ln cap="flat" cmpd="sng" w="38100">
            <a:solidFill>
              <a:schemeClr val="dk1"/>
            </a:solidFill>
            <a:prstDash val="solid"/>
            <a:round/>
            <a:headEnd len="sm" w="sm" type="none"/>
            <a:tailEnd len="sm" w="sm" type="none"/>
          </a:ln>
        </p:spPr>
      </p:pic>
      <p:pic>
        <p:nvPicPr>
          <p:cNvPr id="124" name="Google Shape;124;p18"/>
          <p:cNvPicPr preferRelativeResize="0"/>
          <p:nvPr/>
        </p:nvPicPr>
        <p:blipFill>
          <a:blip r:embed="rId5">
            <a:alphaModFix/>
          </a:blip>
          <a:stretch>
            <a:fillRect/>
          </a:stretch>
        </p:blipFill>
        <p:spPr>
          <a:xfrm>
            <a:off x="3061300" y="2496550"/>
            <a:ext cx="2765400" cy="2435100"/>
          </a:xfrm>
          <a:prstGeom prst="ellipse">
            <a:avLst/>
          </a:prstGeom>
          <a:noFill/>
          <a:ln cap="flat" cmpd="sng" w="38100">
            <a:solidFill>
              <a:schemeClr val="dk1"/>
            </a:solidFill>
            <a:prstDash val="solid"/>
            <a:round/>
            <a:headEnd len="sm" w="sm" type="none"/>
            <a:tailEnd len="sm" w="sm" type="none"/>
          </a:ln>
        </p:spPr>
      </p:pic>
      <p:sp>
        <p:nvSpPr>
          <p:cNvPr id="125" name="Google Shape;125;p18"/>
          <p:cNvSpPr txBox="1"/>
          <p:nvPr>
            <p:ph idx="1" type="subTitle"/>
          </p:nvPr>
        </p:nvSpPr>
        <p:spPr>
          <a:xfrm>
            <a:off x="419199" y="1600350"/>
            <a:ext cx="3737100" cy="2883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
              <a:t>Se realizaron las condiciones de frontera adecuadas :</a:t>
            </a:r>
            <a:endParaRPr/>
          </a:p>
          <a:p>
            <a:pPr indent="-330200" lvl="0" marL="457200" rtl="0" algn="just">
              <a:spcBef>
                <a:spcPts val="800"/>
              </a:spcBef>
              <a:spcAft>
                <a:spcPts val="0"/>
              </a:spcAft>
              <a:buSzPts val="1600"/>
              <a:buChar char="●"/>
            </a:pPr>
            <a:r>
              <a:rPr lang="en"/>
              <a:t>Piso adibático</a:t>
            </a:r>
            <a:endParaRPr/>
          </a:p>
          <a:p>
            <a:pPr indent="-330200" lvl="0" marL="457200" rtl="0" algn="just">
              <a:spcBef>
                <a:spcPts val="0"/>
              </a:spcBef>
              <a:spcAft>
                <a:spcPts val="0"/>
              </a:spcAft>
              <a:buSzPts val="1600"/>
              <a:buChar char="●"/>
            </a:pPr>
            <a:r>
              <a:rPr lang="en"/>
              <a:t>Surface Matching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19"/>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1" name="Google Shape;131;p19"/>
          <p:cNvSpPr txBox="1"/>
          <p:nvPr>
            <p:ph type="ctrTitle"/>
          </p:nvPr>
        </p:nvSpPr>
        <p:spPr>
          <a:xfrm>
            <a:off x="514350" y="2263175"/>
            <a:ext cx="55572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Calibración y validación (sin personas):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1952925" y="1004800"/>
            <a:ext cx="7191075" cy="4138701"/>
          </a:xfrm>
          <a:prstGeom prst="rect">
            <a:avLst/>
          </a:prstGeom>
          <a:noFill/>
          <a:ln>
            <a:noFill/>
          </a:ln>
        </p:spPr>
      </p:pic>
      <p:sp>
        <p:nvSpPr>
          <p:cNvPr id="137" name="Google Shape;137;p20"/>
          <p:cNvSpPr/>
          <p:nvPr/>
        </p:nvSpPr>
        <p:spPr>
          <a:xfrm>
            <a:off x="-831275" y="1643800"/>
            <a:ext cx="3679200" cy="37470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txBox="1"/>
          <p:nvPr>
            <p:ph type="title"/>
          </p:nvPr>
        </p:nvSpPr>
        <p:spPr>
          <a:xfrm>
            <a:off x="224125" y="3110150"/>
            <a:ext cx="2623800" cy="1411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Ajuste del modelo AFN</a:t>
            </a:r>
            <a:endParaRPr/>
          </a:p>
        </p:txBody>
      </p:sp>
      <p:sp>
        <p:nvSpPr>
          <p:cNvPr id="139" name="Google Shape;139;p2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